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18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86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4047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7259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647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462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57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432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87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997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924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74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77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197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64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39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53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30.05.2022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74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3488" y="1300766"/>
            <a:ext cx="11565228" cy="4301543"/>
          </a:xfr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44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МЕТОДИЧЕСКОЕ </a:t>
            </a:r>
            <a:r>
              <a:rPr lang="ru-RU" sz="44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ОБЪЕДИНЕНИЕ  учителей ФИЗИЧЕСКОЙ КУЛЬТУРЫ </a:t>
            </a:r>
            <a:r>
              <a:rPr lang="ru-RU" sz="44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400" dirty="0" err="1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г.южно-сахалинска</a:t>
            </a:r>
            <a:r>
              <a:rPr lang="ru-RU" sz="48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4800" dirty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</a:t>
            </a:r>
            <a:r>
              <a:rPr lang="ru-RU" sz="2200" i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ДАТА ПРОВЕДЕНИЯ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30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.05.2022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Г.</a:t>
            </a:r>
            <a:b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                               </a:t>
            </a:r>
            <a:r>
              <a:rPr lang="ru-RU" sz="1800" dirty="0" err="1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Рук.руМО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сах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обл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Мошкова М.Ю.</a:t>
            </a:r>
            <a:endParaRPr lang="ru-RU" sz="18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6429" y="646838"/>
            <a:ext cx="110381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ОБРАЩЕНИЯ ОТ УЧИТЕЛЕЙ ФИЗИЧЕСКОЙ КУЛЬТУРЫ САХАЛИНСКОЙ ОБЛАСТИ.</a:t>
            </a:r>
          </a:p>
          <a:p>
            <a:endParaRPr lang="ru-RU" sz="3200" b="1" dirty="0" smtClean="0">
              <a:solidFill>
                <a:srgbClr val="002060"/>
              </a:solidFill>
              <a:cs typeface="FrankRuehl" panose="020E0503060101010101" pitchFamily="34" charset="-79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1. Обращение к директору</a:t>
            </a:r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ФГБУ «Федеральный центр организационно-методического обеспечения физического воспитания» Федченко Н.С.</a:t>
            </a:r>
          </a:p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Ответ: </a:t>
            </a:r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 настоящее время Центр не занимается вопросами в части учебного предмета «Физическая культура».</a:t>
            </a:r>
          </a:p>
          <a:p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И констатация того, что написано в обращении.</a:t>
            </a:r>
            <a:endParaRPr lang="ru-RU" sz="3200" dirty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268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8710" y="1090099"/>
            <a:ext cx="11315918" cy="5509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2. Обращение к координатору Института стратегии</a:t>
            </a:r>
          </a:p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развития образования РАО по работе с субъектами</a:t>
            </a:r>
          </a:p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РФ по вопросам содержания общего образования</a:t>
            </a:r>
          </a:p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Соколовой О.С.</a:t>
            </a:r>
          </a:p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Ответ: </a:t>
            </a:r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проведена встреча в формате ВКС. </a:t>
            </a:r>
          </a:p>
          <a:p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- Ответ не могла дать, но выполнение примерной </a:t>
            </a:r>
          </a:p>
          <a:p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Рабочей программы в объеме 3 часов ФК </a:t>
            </a:r>
          </a:p>
          <a:p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 обязательном порядке;</a:t>
            </a:r>
          </a:p>
          <a:p>
            <a:pPr marL="457200" indent="-457200"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 августе будут приняты внесения изменений</a:t>
            </a:r>
          </a:p>
          <a:p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 в ФГОС и в ПООП в примерные учебные планы </a:t>
            </a:r>
          </a:p>
          <a:p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внесут изменения  по кол-ву часов в неделю.</a:t>
            </a:r>
            <a:endParaRPr lang="ru-RU" sz="3200" b="1" dirty="0" smtClean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2601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686" y="1244377"/>
            <a:ext cx="1115785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3. Обращение к начальнику Отдела реализации государственной политики в сфере общего образования Министерства образования Сахалинской области Шишовой Е.Л.</a:t>
            </a:r>
          </a:p>
          <a:p>
            <a:r>
              <a:rPr lang="ru-RU" sz="32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Ответ: </a:t>
            </a:r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Ответственность за выполнение ПООП (одобренных ФУМО общего образования 2015-16 </a:t>
            </a:r>
            <a:r>
              <a:rPr lang="ru-RU" sz="3200" dirty="0" err="1" smtClean="0">
                <a:solidFill>
                  <a:srgbClr val="002060"/>
                </a:solidFill>
                <a:cs typeface="FrankRuehl" panose="020E0503060101010101" pitchFamily="34" charset="-79"/>
              </a:rPr>
              <a:t>г.г</a:t>
            </a:r>
            <a:r>
              <a:rPr lang="ru-RU" sz="3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. и 2022 г.)лежит на руководстве образовательных учреждений. Если есть нарушения, можно обращаться отдельно по каждому ОУ или коллективно через МО учителей ФК.</a:t>
            </a:r>
            <a:endParaRPr lang="ru-RU" sz="3200" dirty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60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9166" y="1709448"/>
            <a:ext cx="9740167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Дальнейшие обращения будут </a:t>
            </a:r>
          </a:p>
          <a:p>
            <a:pPr algn="ctr"/>
            <a:r>
              <a:rPr lang="ru-RU" sz="4000" b="1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подготовлены и отправлены:</a:t>
            </a:r>
          </a:p>
          <a:p>
            <a:pPr marL="342900" indent="-342900" algn="ctr"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 администрацию  Президента РФ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В.В. Путина;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2. Президентам Федераций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по видам спорта РФ.</a:t>
            </a:r>
            <a:endParaRPr lang="ru-RU" sz="4000" b="1" dirty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742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88571" y="1700543"/>
            <a:ext cx="10765972" cy="396002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Реализация Примерной образовательной программы  по физической культуре </a:t>
            </a:r>
            <a:br>
              <a:rPr lang="ru-RU" b="1" dirty="0" smtClean="0">
                <a:solidFill>
                  <a:srgbClr val="002060"/>
                </a:solidFill>
                <a:cs typeface="FrankRuehl" panose="020E0503060101010101" pitchFamily="34" charset="-79"/>
              </a:rPr>
            </a:br>
            <a:r>
              <a:rPr lang="ru-RU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 2022-2023 учебном году</a:t>
            </a:r>
            <a:br>
              <a:rPr lang="ru-RU" b="1" dirty="0" smtClean="0">
                <a:solidFill>
                  <a:srgbClr val="002060"/>
                </a:solidFill>
                <a:cs typeface="FrankRuehl" panose="020E0503060101010101" pitchFamily="34" charset="-79"/>
              </a:rPr>
            </a:br>
            <a:r>
              <a:rPr lang="ru-RU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/>
            </a:r>
            <a:br>
              <a:rPr lang="ru-RU" b="1" dirty="0" smtClean="0">
                <a:solidFill>
                  <a:srgbClr val="002060"/>
                </a:solidFill>
                <a:cs typeface="FrankRuehl" panose="020E0503060101010101" pitchFamily="34" charset="-79"/>
              </a:rPr>
            </a:br>
            <a:r>
              <a:rPr lang="en-US" b="1" dirty="0">
                <a:solidFill>
                  <a:srgbClr val="002060"/>
                </a:solidFill>
                <a:cs typeface="FrankRuehl" panose="020E0503060101010101" pitchFamily="34" charset="-79"/>
              </a:rPr>
              <a:t>https://fgosreestr.ru/</a:t>
            </a:r>
            <a:endParaRPr lang="ru-RU" b="1" dirty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3490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0228" y="1492241"/>
            <a:ext cx="1100545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ПРИМЕРНАЯ ОСНОВНАЯ ОБРАЗОВАТЕЛЬНАЯ ПРОГРАММА</a:t>
            </a:r>
          </a:p>
          <a:p>
            <a:pPr algn="ctr"/>
            <a:r>
              <a:rPr lang="ru-RU" sz="2800" b="1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СРЕДНЕГО ОБЩЕГО ОБРАЗОВАНИЯ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ОДОБРЕНА решением федерального учебно-методического объединения по общему образованию (протокол от 28 июня 2016 г. № 2/16-з)</a:t>
            </a:r>
          </a:p>
          <a:p>
            <a:endParaRPr lang="ru-RU" sz="2800" b="1" dirty="0" smtClean="0">
              <a:solidFill>
                <a:srgbClr val="002060"/>
              </a:solidFill>
              <a:cs typeface="FrankRuehl" panose="020E0503060101010101" pitchFamily="34" charset="-79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10-11 класс -210 часов за 2 года обучения, 3 часа в урочной форме в неделю.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cs typeface="FrankRuehl" panose="020E0503060101010101" pitchFamily="34" charset="-79"/>
              </a:rPr>
              <a:t>Не зависимо от профиля обучения на базовом уровне и кол-во учебных дней в неделю!!!</a:t>
            </a:r>
            <a:endParaRPr lang="ru-RU" sz="2800" b="1" dirty="0">
              <a:solidFill>
                <a:srgbClr val="FF000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778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371" y="796729"/>
            <a:ext cx="1184365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ПРИМЕРНАЯ ОСНОВНАЯ ОБРАЗОВАТЕЛЬНАЯ ПРОГРАММА</a:t>
            </a:r>
          </a:p>
          <a:p>
            <a:pPr algn="ctr"/>
            <a:r>
              <a:rPr lang="ru-RU" sz="2800" b="1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ОСНОВНОГО ОБЩЕГО ОБРАЗОВАНИЯ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ОДОБРЕНА решением федерального учебно-методического объединения по общему образованию (протокол от 8 апреля 2015 г. № 1/15)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6-9 класс</a:t>
            </a:r>
          </a:p>
          <a:p>
            <a:r>
              <a:rPr lang="ru-RU" sz="2800" b="1" dirty="0" smtClean="0">
                <a:solidFill>
                  <a:srgbClr val="FF0000"/>
                </a:solidFill>
                <a:cs typeface="FrankRuehl" panose="020E0503060101010101" pitchFamily="34" charset="-79"/>
              </a:rPr>
              <a:t>При 5-дневной учебной неделе </a:t>
            </a:r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количество часов на физическую культуру составляет 2, третий час может быть </a:t>
            </a:r>
          </a:p>
          <a:p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(а может и в урочной форме) реализован образовательной организацией за счет часов из части, формируемой участниками образовательных отношений и/или за счет посещения учащимися спортивных секций.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cs typeface="FrankRuehl" panose="020E0503060101010101" pitchFamily="34" charset="-79"/>
              </a:rPr>
              <a:t>В остальных случаях 3 часа в неделю в урочной форме!!!</a:t>
            </a:r>
            <a:endParaRPr lang="ru-RU" sz="2800" b="1" dirty="0">
              <a:solidFill>
                <a:srgbClr val="FF000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298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6" y="1720526"/>
            <a:ext cx="11484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002060"/>
                </a:solidFill>
                <a:cs typeface="FrankRuehl" panose="020E0503060101010101" pitchFamily="34" charset="-79"/>
              </a:rPr>
              <a:t>ПРИМЕРНАЯ ОСНОВНАЯ ОБРАЗОВАТЕЛЬНАЯ ПРОГРАММА</a:t>
            </a:r>
          </a:p>
          <a:p>
            <a:pPr lvl="0" algn="ctr"/>
            <a:r>
              <a:rPr lang="ru-RU" sz="2800" b="1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НАЧАЛЬНОГО </a:t>
            </a:r>
            <a:r>
              <a:rPr lang="ru-RU" sz="2800" b="1" u="sng" dirty="0">
                <a:solidFill>
                  <a:srgbClr val="002060"/>
                </a:solidFill>
                <a:cs typeface="FrankRuehl" panose="020E0503060101010101" pitchFamily="34" charset="-79"/>
              </a:rPr>
              <a:t>ОБЩЕГО ОБРАЗОВАНИЯ </a:t>
            </a:r>
          </a:p>
          <a:p>
            <a:pPr lvl="0" algn="ctr"/>
            <a:r>
              <a:rPr lang="ru-RU" sz="2800" dirty="0">
                <a:solidFill>
                  <a:srgbClr val="002060"/>
                </a:solidFill>
                <a:cs typeface="FrankRuehl" panose="020E0503060101010101" pitchFamily="34" charset="-79"/>
              </a:rPr>
              <a:t>ОДОБРЕНА решением федерального учебно-методического объединения по общему образованию </a:t>
            </a:r>
            <a:endParaRPr lang="ru-RU" sz="2800" dirty="0" smtClean="0">
              <a:solidFill>
                <a:srgbClr val="002060"/>
              </a:solidFill>
              <a:cs typeface="FrankRuehl" panose="020E0503060101010101" pitchFamily="34" charset="-79"/>
            </a:endParaRPr>
          </a:p>
          <a:p>
            <a:pPr lvl="0" algn="ctr"/>
            <a:r>
              <a:rPr lang="ru-RU" sz="28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(</a:t>
            </a:r>
            <a:r>
              <a:rPr lang="ru-RU" sz="2800" dirty="0">
                <a:solidFill>
                  <a:srgbClr val="002060"/>
                </a:solidFill>
                <a:cs typeface="FrankRuehl" panose="020E0503060101010101" pitchFamily="34" charset="-79"/>
              </a:rPr>
              <a:t>протокол от 8 апреля 2015 г. № 1/15)</a:t>
            </a:r>
          </a:p>
          <a:p>
            <a:pPr lvl="0"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2 - 4 класс</a:t>
            </a:r>
          </a:p>
          <a:p>
            <a:pPr lvl="0"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3 часа в урочной форме в неделю. 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  <a:cs typeface="FrankRuehl" panose="020E0503060101010101" pitchFamily="34" charset="-79"/>
              </a:rPr>
              <a:t>Не зависимо от количества учебных дней в неделю!!!</a:t>
            </a:r>
          </a:p>
          <a:p>
            <a:pPr lvl="0" algn="ctr"/>
            <a:endParaRPr lang="ru-RU" sz="2800" b="1" dirty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04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686" y="589232"/>
            <a:ext cx="11734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ПРИМЕРНАЯ ОСНОВНАЯ ОБРАЗОВАТЕЛЬНАЯ ПРОГРАММА</a:t>
            </a:r>
          </a:p>
          <a:p>
            <a:pPr algn="ctr"/>
            <a:r>
              <a:rPr lang="ru-RU" sz="2800" b="1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ОСНОВНОГО ОБЩЕГО ОБРАЗОВАНИЯ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ОДОБРЕНА РЕШЕНИЕМ ФЕДЕРАЛЬНОГО УЧЕБНО-МЕТОДИЧЕСКОГО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ОБЪЕДИНЕНИЯ ПО ОБЩЕМУ ОБРАЗОВАНИЮ, протокол 1/22 от 18.03.2022 г.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5 класс </a:t>
            </a:r>
          </a:p>
          <a:p>
            <a:r>
              <a:rPr lang="ru-RU" sz="24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Общий объём часов, отведённых на изучение учебной дисциплины «Физическая культура» в основной школе (5-9 класс) составляет 510 часов </a:t>
            </a:r>
            <a:r>
              <a:rPr lang="ru-RU" sz="2400" b="1" dirty="0" smtClean="0">
                <a:solidFill>
                  <a:srgbClr val="FF0000"/>
                </a:solidFill>
                <a:cs typeface="FrankRuehl" panose="020E0503060101010101" pitchFamily="34" charset="-79"/>
              </a:rPr>
              <a:t>(три часа в неделю в каждом классе). </a:t>
            </a:r>
          </a:p>
          <a:p>
            <a:r>
              <a:rPr lang="ru-RU" sz="24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На модульный блок «Базовая физическая подготовка» отводится 150 часов из общего объёма (один час в неделю в каждом классе).</a:t>
            </a:r>
          </a:p>
          <a:p>
            <a:r>
              <a:rPr lang="ru-RU" sz="24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При разработке рабочей программы по предмету «Физическая культура» следует учитывать, </a:t>
            </a:r>
            <a:r>
              <a:rPr lang="ru-RU" sz="2400" b="1" dirty="0" smtClean="0">
                <a:solidFill>
                  <a:srgbClr val="FF0000"/>
                </a:solidFill>
                <a:cs typeface="FrankRuehl" panose="020E0503060101010101" pitchFamily="34" charset="-79"/>
              </a:rPr>
              <a:t>что вариативные модули (не менее 1 часа в неделю с 5 по 9 класс) могут быть (а может и в урочной форме) реализованы во внеурочной деятельности, в том числе в форме сетевого взаимодействия с организациями системы дополнительного образования детей.</a:t>
            </a:r>
            <a:endParaRPr lang="ru-RU" sz="2400" b="1" dirty="0">
              <a:solidFill>
                <a:srgbClr val="FF000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649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314" y="1371830"/>
            <a:ext cx="115932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ПРИМЕРНАЯ ОСНОВНАЯ ОБРАЗОВАТЕЛЬНАЯ ПРОГРАММА</a:t>
            </a:r>
          </a:p>
          <a:p>
            <a:pPr algn="ctr"/>
            <a:r>
              <a:rPr lang="ru-RU" sz="2800" b="1" u="sng" dirty="0" smtClean="0">
                <a:solidFill>
                  <a:srgbClr val="002060"/>
                </a:solidFill>
              </a:rPr>
              <a:t>НАЧАЛЬНОГО ОБЩЕГО ОБРАЗОВАНИЯ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ОДОБРЕНА РЕШЕНИЕМ ФЕДЕРАЛЬНОГО УЧЕБНО-МЕТОДИЧЕСКОГО ОБЪЕДИНЕНИЯ ПО ОБЩЕМУ ОБРАЗОВАНИЮ, протокол 1/22 от 18.03.2022 г.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1 класс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	Общее число часов, отведённых на изучение учебного предмета «Физическая культура» в начальной школе, составляет 405 ч (</a:t>
            </a:r>
            <a:r>
              <a:rPr lang="ru-RU" sz="2400" b="1" dirty="0" smtClean="0">
                <a:solidFill>
                  <a:srgbClr val="FF0000"/>
                </a:solidFill>
              </a:rPr>
              <a:t>три часа в неделю в каждом классе!!!): </a:t>
            </a:r>
            <a:r>
              <a:rPr lang="ru-RU" sz="2400" b="1" dirty="0" smtClean="0">
                <a:solidFill>
                  <a:srgbClr val="002060"/>
                </a:solidFill>
              </a:rPr>
              <a:t>1 класс — 99 ч; 2-4  класс  — 102 ч.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</a:rPr>
              <a:t>При реализации вариантов 1—5 примерного недельного учебного плана, третий час физической культуры может быть </a:t>
            </a:r>
            <a:r>
              <a:rPr lang="ru-RU" sz="2400" dirty="0" smtClean="0">
                <a:solidFill>
                  <a:srgbClr val="002060"/>
                </a:solidFill>
              </a:rPr>
              <a:t>(а может и в урочной форме) </a:t>
            </a:r>
            <a:r>
              <a:rPr lang="ru-RU" sz="2400" b="1" dirty="0" smtClean="0">
                <a:solidFill>
                  <a:srgbClr val="002060"/>
                </a:solidFill>
              </a:rPr>
              <a:t>реализован образовательной организацией за счёт часов внеурочной деятельности и/или за счёт посещения обучающимися спортивных секций.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8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9343" y="1623889"/>
            <a:ext cx="1091837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 обязательном порядке обновленные ФГОС в 2022 г. вводятся в 1 и 5 классе.</a:t>
            </a:r>
          </a:p>
          <a:p>
            <a:pPr lvl="0" algn="ctr"/>
            <a:endParaRPr lang="ru-RU" sz="4400" b="1" dirty="0" smtClean="0">
              <a:solidFill>
                <a:srgbClr val="002060"/>
              </a:solidFill>
              <a:cs typeface="FrankRuehl" panose="020E0503060101010101" pitchFamily="34" charset="-79"/>
            </a:endParaRPr>
          </a:p>
          <a:p>
            <a:pPr lvl="0" algn="ctr"/>
            <a:r>
              <a:rPr lang="ru-RU" sz="44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Во 2-4 классе только по заявлению и согласованию с родителями.</a:t>
            </a:r>
            <a:endParaRPr lang="ru-RU" sz="4400" b="1" dirty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74852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686" y="764578"/>
            <a:ext cx="1159328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Организация и проведение УРОКОВ физической культуры в образовательных организациях в объеме ТРЕХ УРОКОВ в неделю регламентируется:</a:t>
            </a:r>
          </a:p>
          <a:p>
            <a:r>
              <a:rPr lang="ru-RU" sz="2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• </a:t>
            </a:r>
            <a:r>
              <a:rPr lang="ru-RU" sz="2200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поручением Президента Российской Федерации пункт 1 «и» от 10 ноября 2009 г</a:t>
            </a:r>
            <a:r>
              <a:rPr lang="ru-RU" sz="2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. № Пр-2997 по итогам заседания Совета при Президенте Российской Федерации по развитию физической культуры и спорта (пункт «и»);</a:t>
            </a:r>
          </a:p>
          <a:p>
            <a:r>
              <a:rPr lang="ru-RU" sz="2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• </a:t>
            </a:r>
            <a:r>
              <a:rPr lang="ru-RU" sz="2200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приказом Министерства образования и науки Российской Федерации от 30 августа 2010 г. № 889 </a:t>
            </a:r>
            <a:r>
              <a:rPr lang="ru-RU" sz="2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«О внесении изменений в федеральный базисный учебный план и примерные учебные планы для образовательных учреждений Российской Федерации, реализующих программы общего образования, утвержденные Приказом Министерства образования Российской Федерации от 9 марта 2004 г. № 1312 «Об утверждении федерального базисного учебного плана и примерных учебных планов для образовательных учреждений Российской Федерации, реализующих программы общего образования»;</a:t>
            </a:r>
          </a:p>
          <a:p>
            <a:r>
              <a:rPr lang="ru-RU" sz="2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• </a:t>
            </a:r>
            <a:r>
              <a:rPr lang="ru-RU" sz="2200" u="sng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письмом Министерства образования и науки Российской Федерации от 8 октября 2010 г. № ИК-1494/19</a:t>
            </a:r>
            <a:r>
              <a:rPr lang="ru-RU" sz="2200" dirty="0" smtClean="0">
                <a:solidFill>
                  <a:srgbClr val="002060"/>
                </a:solidFill>
                <a:cs typeface="FrankRuehl" panose="020E0503060101010101" pitchFamily="34" charset="-79"/>
              </a:rPr>
              <a:t> «О введении третьего часа физической культуры»;  и другими документами.</a:t>
            </a:r>
            <a:endParaRPr lang="ru-RU" sz="2200" dirty="0">
              <a:solidFill>
                <a:srgbClr val="002060"/>
              </a:solidFill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79672318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759</Words>
  <Application>Microsoft Office PowerPoint</Application>
  <PresentationFormat>Широкоэкранный</PresentationFormat>
  <Paragraphs>67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Franklin Gothic Medium</vt:lpstr>
      <vt:lpstr>FrankRuehl</vt:lpstr>
      <vt:lpstr>След самолета</vt:lpstr>
      <vt:lpstr>МЕТОДИЧЕСКОЕ ОБЪЕДИНЕНИЕ  учителей ФИЗИЧЕСКОЙ КУЛЬТУРЫ  г.южно-сахалинска                                                ДАТА ПРОВЕДЕНИЯ: 30.05.2022 Г.                                                                                                           Рук.руМО сах. обл: Мошкова М.Ю.</vt:lpstr>
      <vt:lpstr>Реализация Примерной образовательной программы  по физической культуре  в 2022-2023 учебном году  https://fgosreestr.ru/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 учителей ФИЗИЧЕСКОЙ КУЛЬТУРЫ  г.южно-сахалинска                                                ДАТА ПРОВЕДЕНИЯ: 30.05.2022 Г.                                                                                                           Рук.руМО сах. обл: Мошкова М.Ю.</dc:title>
  <dc:creator>Марина</dc:creator>
  <cp:lastModifiedBy>Марина</cp:lastModifiedBy>
  <cp:revision>9</cp:revision>
  <dcterms:created xsi:type="dcterms:W3CDTF">2022-05-30T03:20:44Z</dcterms:created>
  <dcterms:modified xsi:type="dcterms:W3CDTF">2022-05-30T04:28:41Z</dcterms:modified>
</cp:coreProperties>
</file>