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СЕЛО</c:v>
                </c:pt>
                <c:pt idx="1">
                  <c:v>ГОРОД</c:v>
                </c:pt>
                <c:pt idx="2">
                  <c:v>ОКУ</c:v>
                </c:pt>
                <c:pt idx="3">
                  <c:v>ЛИЦЕЙ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СТАЖ РАБОТЫ</c:v>
                </c:pt>
              </c:strCache>
            </c:strRef>
          </c:tx>
          <c:explosion val="33"/>
          <c:dLbls>
            <c:dLbl>
              <c:idx val="0"/>
              <c:layout>
                <c:manualLayout>
                  <c:x val="0.11756015827063596"/>
                  <c:y val="9.6503489857678593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latin typeface="Arial Black" panose="020B0A040201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8489591921342863E-2"/>
                  <c:y val="-6.934408360452797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latin typeface="Arial Black" panose="020B0A040201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  <a:latin typeface="Arial Black" panose="020B0A040201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8427603668562115"/>
                  <c:y val="-4.2444991149330868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latin typeface="Arial Black" panose="020B0A040201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338132116760811E-2"/>
                  <c:y val="-1.3575571161528431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latin typeface="Arial Black" panose="020B0A040201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ДО 3 ЛЕТ</c:v>
                </c:pt>
                <c:pt idx="1">
                  <c:v>3-10 ЛЕТ</c:v>
                </c:pt>
                <c:pt idx="2">
                  <c:v>10-20 ЛЕТ</c:v>
                </c:pt>
                <c:pt idx="3">
                  <c:v>20-30 ЛЕТ</c:v>
                </c:pt>
                <c:pt idx="4">
                  <c:v>СВЫШЕ 30 ЛЕТ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1E-3</c:v>
                </c:pt>
                <c:pt idx="3">
                  <c:v>3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206773169943303"/>
          <c:y val="5.5353520810325893E-2"/>
          <c:w val="0.58662185408760292"/>
          <c:h val="0.7420195176902800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1"/>
          <c:dLbls>
            <c:txPr>
              <a:bodyPr/>
              <a:lstStyle/>
              <a:p>
                <a:pPr>
                  <a:defRPr>
                    <a:latin typeface="Arial Black" panose="020B0A04020102020204" pitchFamily="34" charset="0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Б/К</c:v>
                </c:pt>
                <c:pt idx="1">
                  <c:v>СООТВЕТСТВИЕ</c:v>
                </c:pt>
                <c:pt idx="2">
                  <c:v>1 КАТЕГОРИЯ</c:v>
                </c:pt>
                <c:pt idx="3">
                  <c:v>ВЫСШАЯ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7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1.1925833587791352E-2"/>
          <c:y val="0.74329514494289939"/>
          <c:w val="0.97742048325777875"/>
          <c:h val="0.24271962939171765"/>
        </c:manualLayout>
      </c:layout>
      <c:overlay val="0"/>
      <c:txPr>
        <a:bodyPr/>
        <a:lstStyle/>
        <a:p>
          <a:pPr>
            <a:defRPr>
              <a:latin typeface="Arial Black" panose="020B0A040201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НАЛИЧИЕ КУРСОВ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0022206857099101"/>
          <c:y val="0.2783653330198948"/>
          <c:w val="0.66607930730821807"/>
          <c:h val="0.503790859860622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Наличие курсов</c:v>
                </c:pt>
              </c:strCache>
            </c:strRef>
          </c:tx>
          <c:explosion val="5"/>
          <c:dLbls>
            <c:txPr>
              <a:bodyPr/>
              <a:lstStyle/>
              <a:p>
                <a:pPr>
                  <a:defRPr b="1">
                    <a:latin typeface="Arial Black" panose="020B0A040201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ЕСТЬ</c:v>
                </c:pt>
                <c:pt idx="1">
                  <c:v>НЕТ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20127807669698902"/>
          <c:y val="0.85772234118122026"/>
          <c:w val="0.60565064289526971"/>
          <c:h val="0.1401287312384057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800">
              <a:latin typeface="Arial Black" panose="020B0A04020102020204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8028860990754114"/>
          <c:y val="0.24338605234339042"/>
          <c:w val="0.62235079940612659"/>
          <c:h val="0.4889899138190994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explosion val="12"/>
          <c:dLbls>
            <c:txPr>
              <a:bodyPr/>
              <a:lstStyle/>
              <a:p>
                <a:pPr>
                  <a:defRPr b="1">
                    <a:latin typeface="Arial Black" panose="020B0A040201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ПО ОДНОМУ НАПРАВЛЕНИЮ</c:v>
                </c:pt>
                <c:pt idx="1">
                  <c:v>ПО ДВУМ И БОЛЕЕ</c:v>
                </c:pt>
                <c:pt idx="2">
                  <c:v>НЕТ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8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"/>
          <c:y val="0.79927884996905108"/>
          <c:w val="1"/>
          <c:h val="0.200721150030948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11/17/2021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0133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Кадровый состав учителей физической культуры образовательных организаций </a:t>
            </a:r>
            <a:br>
              <a:rPr lang="ru-RU" dirty="0" smtClean="0"/>
            </a:br>
            <a:r>
              <a:rPr lang="ru-RU" dirty="0" smtClean="0"/>
              <a:t>НОО, ООО и СОО муниципального образования «Холмский городской округ» Сахалинской области»</a:t>
            </a:r>
            <a:br>
              <a:rPr lang="ru-RU" dirty="0" smtClean="0"/>
            </a:br>
            <a:r>
              <a:rPr lang="ru-RU" dirty="0" smtClean="0"/>
              <a:t>на 01.09.2021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74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320"/>
            <a:ext cx="81724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ОБРАЗОВАТЕЛЬНЫЕ ОРГАНИЗАЦИИ МО «ХОЛМСКИЙ ГОРОДСКОЙ ОКРУГ»</a:t>
            </a:r>
            <a:endParaRPr lang="ru-RU" sz="36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05375608"/>
              </p:ext>
            </p:extLst>
          </p:nvPr>
        </p:nvGraphicFramePr>
        <p:xfrm>
          <a:off x="1403648" y="1340768"/>
          <a:ext cx="71287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583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СТАЖ РАБОТЫ УЧИТЕЛЕЙ ФИЗИЧЕСКОЙ КУЛЬТУРЫ РАЙОНА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90592205"/>
              </p:ext>
            </p:extLst>
          </p:nvPr>
        </p:nvGraphicFramePr>
        <p:xfrm>
          <a:off x="1524000" y="1397000"/>
          <a:ext cx="6792416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165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КАТЕГОРИЙНОСТЬ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08897069"/>
              </p:ext>
            </p:extLst>
          </p:nvPr>
        </p:nvGraphicFramePr>
        <p:xfrm>
          <a:off x="1619672" y="1412776"/>
          <a:ext cx="7152456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3490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Курсы повышения квалификации</a:t>
            </a:r>
            <a:br>
              <a:rPr lang="ru-RU" dirty="0" smtClean="0"/>
            </a:br>
            <a:r>
              <a:rPr lang="ru-RU" dirty="0" smtClean="0"/>
              <a:t>в период 2019-2021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96481257"/>
              </p:ext>
            </p:extLst>
          </p:nvPr>
        </p:nvGraphicFramePr>
        <p:xfrm>
          <a:off x="1331640" y="1628800"/>
          <a:ext cx="3552056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03860679"/>
              </p:ext>
            </p:extLst>
          </p:nvPr>
        </p:nvGraphicFramePr>
        <p:xfrm>
          <a:off x="5004048" y="1556792"/>
          <a:ext cx="396044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4475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38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Кадровый состав учителей физической культуры образовательных организаций  НОО, ООО и СОО муниципального образования «Холмский городской округ» Сахалинской области» на 01.09.2021</vt:lpstr>
      <vt:lpstr>ОБРАЗОВАТЕЛЬНЫЕ ОРГАНИЗАЦИИ МО «ХОЛМСКИЙ ГОРОДСКОЙ ОКРУГ»</vt:lpstr>
      <vt:lpstr>СТАЖ РАБОТЫ УЧИТЕЛЕЙ ФИЗИЧЕСКОЙ КУЛЬТУРЫ РАЙОНА</vt:lpstr>
      <vt:lpstr>КАТЕГОРИЙНОСТЬ</vt:lpstr>
      <vt:lpstr>Курсы повышения квалификации в период 2019-2021 год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Кадровый состав учителей физической культуры образовательных организаций  НОО, ООО и СОО муниципального образования «Холмский городской округ» Сахалинской области» на 01.09.2021</dc:title>
  <dc:creator>1</dc:creator>
  <cp:lastModifiedBy>1</cp:lastModifiedBy>
  <cp:revision>5</cp:revision>
  <dcterms:created xsi:type="dcterms:W3CDTF">2021-11-17T11:03:50Z</dcterms:created>
  <dcterms:modified xsi:type="dcterms:W3CDTF">2021-11-17T11:52:04Z</dcterms:modified>
</cp:coreProperties>
</file>