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7" r:id="rId3"/>
    <p:sldId id="328" r:id="rId4"/>
    <p:sldId id="307" r:id="rId5"/>
    <p:sldId id="308" r:id="rId6"/>
    <p:sldId id="313" r:id="rId7"/>
    <p:sldId id="314" r:id="rId8"/>
    <p:sldId id="317" r:id="rId9"/>
    <p:sldId id="315" r:id="rId10"/>
    <p:sldId id="316" r:id="rId11"/>
    <p:sldId id="318" r:id="rId12"/>
    <p:sldId id="319" r:id="rId13"/>
    <p:sldId id="320" r:id="rId14"/>
    <p:sldId id="321" r:id="rId15"/>
    <p:sldId id="322" r:id="rId16"/>
    <p:sldId id="325" r:id="rId17"/>
    <p:sldId id="326" r:id="rId18"/>
    <p:sldId id="323" r:id="rId19"/>
    <p:sldId id="324" r:id="rId20"/>
    <p:sldId id="311" r:id="rId21"/>
    <p:sldId id="312" r:id="rId22"/>
    <p:sldId id="309" r:id="rId23"/>
    <p:sldId id="310" r:id="rId24"/>
    <p:sldId id="304" r:id="rId25"/>
    <p:sldId id="305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8" autoAdjust="0"/>
    <p:restoredTop sz="94622" autoAdjust="0"/>
  </p:normalViewPr>
  <p:slideViewPr>
    <p:cSldViewPr>
      <p:cViewPr varScale="1">
        <p:scale>
          <a:sx n="69" d="100"/>
          <a:sy n="69" d="100"/>
        </p:scale>
        <p:origin x="12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1FFFB-3D1A-455C-A781-05F1E3807706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FC4AA-A31C-4528-B773-912ECB2EE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3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FC4AA-A31C-4528-B773-912ECB2EE7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5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11760" y="476672"/>
            <a:ext cx="4608512" cy="432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27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8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04BF-BF55-463C-9D32-2C995391441A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01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32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70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hyperlink" Target="https://marinamoshkova.wixsite.com/mysit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64" y="4509120"/>
            <a:ext cx="84249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Практический семинар</a:t>
            </a:r>
            <a:br>
              <a:rPr lang="ru-RU" sz="2400" b="1" dirty="0"/>
            </a:br>
            <a:r>
              <a:rPr lang="ru-RU" sz="2400" b="1" dirty="0"/>
              <a:t>«Повышение эффективности работы регионального предметного методического объединения учителей физической культуры»</a:t>
            </a:r>
          </a:p>
          <a:p>
            <a:pPr algn="ctr"/>
            <a:r>
              <a:rPr lang="ru-RU" sz="2400" b="1" dirty="0"/>
              <a:t>(</a:t>
            </a:r>
            <a:r>
              <a:rPr lang="ru-RU" sz="2400" b="1" dirty="0" err="1"/>
              <a:t>с.Раздольное</a:t>
            </a:r>
            <a:r>
              <a:rPr lang="ru-RU" sz="2400" b="1" dirty="0"/>
              <a:t>, 18 ноября 2021 г.)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1190CA-0ABD-4893-915B-051114FC0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060848"/>
            <a:ext cx="2377803" cy="2078954"/>
          </a:xfrm>
          <a:prstGeom prst="rect">
            <a:avLst/>
          </a:prstGeom>
        </p:spPr>
      </p:pic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8DA65B88-8B26-4A0C-B87C-F98DE9DDB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717" y="2060848"/>
            <a:ext cx="235856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429BCE-5233-421E-837D-80C3F78405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2785405" cy="2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70080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Показатель процента количества школьных спортивных клубов от общего количества общеобразовательных организаций субъектов Российской Федерации (2020 г.):</a:t>
            </a:r>
          </a:p>
          <a:p>
            <a:pPr algn="just"/>
            <a:r>
              <a:rPr lang="ru-RU" sz="2800" dirty="0"/>
              <a:t>- Курганская область 336 ОО, 336 ШСК (100%)</a:t>
            </a:r>
          </a:p>
          <a:p>
            <a:pPr algn="just"/>
            <a:r>
              <a:rPr lang="ru-RU" sz="2800" dirty="0"/>
              <a:t>- Архангельская область 328 ОО 325 ШСК (99,1%)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/>
              <a:t>Сахалинская область 148 ОО, 111 ШСК (75,0% )</a:t>
            </a:r>
          </a:p>
          <a:p>
            <a:pPr marL="457200" indent="-457200" algn="just">
              <a:buFontTx/>
              <a:buChar char="-"/>
            </a:pPr>
            <a:r>
              <a:rPr lang="ru-RU" sz="2800" dirty="0"/>
              <a:t>Приморский край 482 ОО, 165 ШСК (34,2 %)</a:t>
            </a:r>
          </a:p>
          <a:p>
            <a:pPr algn="just"/>
            <a:r>
              <a:rPr lang="ru-RU" sz="2800" dirty="0"/>
              <a:t>- Амурская область 295 ОО, 67 ШСК (22,7%)</a:t>
            </a:r>
          </a:p>
          <a:p>
            <a:pPr algn="just"/>
            <a:r>
              <a:rPr lang="ru-RU" sz="2800" dirty="0"/>
              <a:t>- Хабаровский край 388 ОО, 29 ШСК (7,5%).</a:t>
            </a:r>
          </a:p>
        </p:txBody>
      </p:sp>
    </p:spTree>
    <p:extLst>
      <p:ext uri="{BB962C8B-B14F-4D97-AF65-F5344CB8AC3E}">
        <p14:creationId xmlns:p14="http://schemas.microsoft.com/office/powerpoint/2010/main" val="338399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700808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Спортивная инфраструктура общеобразовательных организаций (ОО):</a:t>
            </a:r>
          </a:p>
          <a:p>
            <a:pPr algn="ctr"/>
            <a:r>
              <a:rPr lang="ru-RU" sz="2800" dirty="0"/>
              <a:t>ОО, в которых </a:t>
            </a:r>
            <a:r>
              <a:rPr lang="ru-RU" sz="2800" b="1" dirty="0"/>
              <a:t>отсутствуют</a:t>
            </a:r>
            <a:r>
              <a:rPr lang="ru-RU" sz="2800" dirty="0"/>
              <a:t> </a:t>
            </a:r>
            <a:r>
              <a:rPr lang="ru-RU" sz="2800" b="1" dirty="0"/>
              <a:t>спортивные залы</a:t>
            </a:r>
            <a:r>
              <a:rPr lang="ru-RU" sz="2800" dirty="0"/>
              <a:t>:</a:t>
            </a:r>
          </a:p>
          <a:p>
            <a:pPr algn="ctr"/>
            <a:r>
              <a:rPr lang="ru-RU" sz="2800" dirty="0"/>
              <a:t>Всего: 5030 (13,74%)</a:t>
            </a:r>
          </a:p>
          <a:p>
            <a:pPr algn="ctr"/>
            <a:r>
              <a:rPr lang="ru-RU" sz="2800" dirty="0"/>
              <a:t>Из них в городских поселениях: 938 </a:t>
            </a:r>
          </a:p>
          <a:p>
            <a:pPr algn="ctr"/>
            <a:r>
              <a:rPr lang="ru-RU" sz="2800" dirty="0"/>
              <a:t>Из них в сельской местности: </a:t>
            </a:r>
            <a:r>
              <a:rPr lang="ru-RU" sz="2800" b="1" dirty="0"/>
              <a:t>4092 </a:t>
            </a:r>
          </a:p>
          <a:p>
            <a:pPr algn="ctr"/>
            <a:r>
              <a:rPr lang="ru-RU" sz="2800" dirty="0"/>
              <a:t>ОО, </a:t>
            </a:r>
            <a:r>
              <a:rPr lang="ru-RU" sz="2800" b="1" dirty="0"/>
              <a:t>не имеющие потребности в модернизации спортивной инфраструктуры</a:t>
            </a:r>
            <a:r>
              <a:rPr lang="ru-RU" sz="2800" dirty="0"/>
              <a:t>: </a:t>
            </a:r>
          </a:p>
          <a:p>
            <a:pPr algn="ctr"/>
            <a:r>
              <a:rPr lang="ru-RU" sz="2800" dirty="0"/>
              <a:t>Всего: 8469 (23,14%)</a:t>
            </a:r>
          </a:p>
          <a:p>
            <a:pPr algn="ctr"/>
            <a:r>
              <a:rPr lang="ru-RU" sz="2800" dirty="0"/>
              <a:t>Из них в городских поселениях: 2966</a:t>
            </a:r>
          </a:p>
          <a:p>
            <a:pPr algn="ctr"/>
            <a:r>
              <a:rPr lang="ru-RU" sz="2800" dirty="0"/>
              <a:t>Из них в сельской местности: 5503</a:t>
            </a:r>
          </a:p>
          <a:p>
            <a:pPr algn="ctr"/>
            <a:r>
              <a:rPr lang="ru-RU" sz="2800" b="1" dirty="0" smtClean="0"/>
              <a:t>Спортивная инфраструктура устарела в 63% ОО!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0030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62880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Доля и количество общеобразовательных организаций, </a:t>
            </a:r>
            <a:r>
              <a:rPr lang="ru-RU" sz="2400" b="1" dirty="0"/>
              <a:t>имеющих спортивные сооружения</a:t>
            </a:r>
            <a:r>
              <a:rPr lang="ru-RU" sz="2400" dirty="0"/>
              <a:t>:</a:t>
            </a:r>
          </a:p>
          <a:p>
            <a:pPr algn="just"/>
            <a:r>
              <a:rPr lang="ru-RU" sz="2400" dirty="0"/>
              <a:t>1. Зал 18х9 м - 34,38% 12 586</a:t>
            </a:r>
          </a:p>
          <a:p>
            <a:pPr algn="just"/>
            <a:r>
              <a:rPr lang="ru-RU" sz="2400" dirty="0"/>
              <a:t>2. Футбольное поле - 37,32% 13 663</a:t>
            </a:r>
          </a:p>
          <a:p>
            <a:pPr algn="just"/>
            <a:r>
              <a:rPr lang="ru-RU" sz="2400" dirty="0"/>
              <a:t>3. Волейбольная площадка - 30,77% 11 265</a:t>
            </a:r>
          </a:p>
          <a:p>
            <a:pPr algn="just"/>
            <a:r>
              <a:rPr lang="ru-RU" sz="2400" dirty="0"/>
              <a:t>4. Зал 24х12 м - 29,83% 10 919</a:t>
            </a:r>
          </a:p>
          <a:p>
            <a:pPr algn="just"/>
            <a:r>
              <a:rPr lang="ru-RU" sz="2400" dirty="0"/>
              <a:t>5. Площадка для подвижных игр - 23,62% 8 647</a:t>
            </a:r>
          </a:p>
          <a:p>
            <a:pPr algn="just"/>
            <a:r>
              <a:rPr lang="ru-RU" sz="2400" dirty="0"/>
              <a:t>6. Баскетбольная площадка - 24,65% 9 026</a:t>
            </a:r>
          </a:p>
          <a:p>
            <a:pPr algn="just"/>
            <a:r>
              <a:rPr lang="ru-RU" sz="2400" dirty="0"/>
              <a:t>7. Сектор для прыжков в длину - 28,35% 10 378</a:t>
            </a:r>
          </a:p>
          <a:p>
            <a:pPr algn="just"/>
            <a:r>
              <a:rPr lang="ru-RU" sz="2400" dirty="0"/>
              <a:t>8. Круговая беговая дорожка - 18,54% 6 787</a:t>
            </a:r>
          </a:p>
          <a:p>
            <a:pPr algn="just"/>
            <a:r>
              <a:rPr lang="ru-RU" sz="2400" dirty="0"/>
              <a:t>9. Спортивно-развивающая площадка - 15,20% 5 566</a:t>
            </a:r>
          </a:p>
        </p:txBody>
      </p:sp>
    </p:spTree>
    <p:extLst>
      <p:ext uri="{BB962C8B-B14F-4D97-AF65-F5344CB8AC3E}">
        <p14:creationId xmlns:p14="http://schemas.microsoft.com/office/powerpoint/2010/main" val="347734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62880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Доля и количество общеобразовательных организаций, </a:t>
            </a:r>
            <a:r>
              <a:rPr lang="ru-RU" sz="2400" b="1" dirty="0"/>
              <a:t>имеющих спортивные сооружения</a:t>
            </a:r>
            <a:r>
              <a:rPr lang="ru-RU" sz="2400" dirty="0"/>
              <a:t>:</a:t>
            </a:r>
          </a:p>
          <a:p>
            <a:pPr algn="just"/>
            <a:r>
              <a:rPr lang="ru-RU" sz="2400" dirty="0"/>
              <a:t>10. Полоса препятствий - 14,10% 5 163</a:t>
            </a:r>
          </a:p>
          <a:p>
            <a:pPr algn="just"/>
            <a:r>
              <a:rPr lang="ru-RU" sz="2400" dirty="0"/>
              <a:t>11. Прямая беговая дорожка - 13,75% 5 034</a:t>
            </a:r>
          </a:p>
          <a:p>
            <a:pPr algn="just"/>
            <a:r>
              <a:rPr lang="ru-RU" sz="2400" dirty="0"/>
              <a:t>12. Сектор для метания - 13,11% 4 800</a:t>
            </a:r>
          </a:p>
          <a:p>
            <a:pPr algn="just"/>
            <a:r>
              <a:rPr lang="ru-RU" sz="2400" dirty="0"/>
              <a:t>13. Гимнастический городок - 11,37% 4 163</a:t>
            </a:r>
          </a:p>
          <a:p>
            <a:pPr algn="just"/>
            <a:r>
              <a:rPr lang="ru-RU" sz="2400" dirty="0"/>
              <a:t>14. Приспособленное под зал помещение - 6,39% 2 339</a:t>
            </a:r>
          </a:p>
          <a:p>
            <a:pPr algn="just"/>
            <a:r>
              <a:rPr lang="ru-RU" sz="2400" dirty="0"/>
              <a:t>15. Зал менее 100 кв. м. (нестандартные) - 12,99% 4 756</a:t>
            </a:r>
          </a:p>
          <a:p>
            <a:pPr algn="just"/>
            <a:r>
              <a:rPr lang="ru-RU" sz="2400" dirty="0"/>
              <a:t>16. Тренажерный зал - 7,25% 2 657</a:t>
            </a:r>
          </a:p>
          <a:p>
            <a:pPr algn="just"/>
            <a:r>
              <a:rPr lang="ru-RU" sz="2400" dirty="0"/>
              <a:t>17. Лыжная трасса - 5,33% 1 953</a:t>
            </a:r>
          </a:p>
          <a:p>
            <a:pPr algn="just"/>
            <a:r>
              <a:rPr lang="ru-RU" sz="2400" dirty="0"/>
              <a:t>18. Хоккейная или ледовая площадка - 8,28% 3 033</a:t>
            </a:r>
          </a:p>
        </p:txBody>
      </p:sp>
    </p:spTree>
    <p:extLst>
      <p:ext uri="{BB962C8B-B14F-4D97-AF65-F5344CB8AC3E}">
        <p14:creationId xmlns:p14="http://schemas.microsoft.com/office/powerpoint/2010/main" val="377199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62880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Доля и количество общеобразовательных организаций, </a:t>
            </a:r>
            <a:r>
              <a:rPr lang="ru-RU" sz="2400" b="1" dirty="0"/>
              <a:t>имеющих спортивные сооружения</a:t>
            </a:r>
            <a:r>
              <a:rPr lang="ru-RU" sz="2400" dirty="0"/>
              <a:t>:</a:t>
            </a:r>
          </a:p>
          <a:p>
            <a:pPr algn="just"/>
            <a:r>
              <a:rPr lang="ru-RU" sz="2400" dirty="0"/>
              <a:t>19. Другие спортивные сооружения - 8,94% 3 273</a:t>
            </a:r>
          </a:p>
          <a:p>
            <a:pPr algn="just"/>
            <a:r>
              <a:rPr lang="ru-RU" sz="2400" dirty="0"/>
              <a:t>20. Места, оборудованные для стрельбы - 4,75% 1 740</a:t>
            </a:r>
          </a:p>
          <a:p>
            <a:pPr algn="just"/>
            <a:r>
              <a:rPr lang="ru-RU" sz="2400" dirty="0"/>
              <a:t>21. Тренажерная площадка - 6,20% 2 271</a:t>
            </a:r>
          </a:p>
          <a:p>
            <a:pPr algn="just"/>
            <a:r>
              <a:rPr lang="ru-RU" sz="2400" dirty="0"/>
              <a:t>22. Стадион без трибун - 5,98% 2 192</a:t>
            </a:r>
          </a:p>
          <a:p>
            <a:pPr algn="just"/>
            <a:r>
              <a:rPr lang="ru-RU" sz="2400" dirty="0"/>
              <a:t>23. Лыжная база - 3,96% 1 452</a:t>
            </a:r>
          </a:p>
          <a:p>
            <a:pPr algn="just"/>
            <a:r>
              <a:rPr lang="ru-RU" sz="2400" dirty="0"/>
              <a:t>24. Тир стандартный, для пулевой стрельбы - 3,33% 1222</a:t>
            </a:r>
          </a:p>
          <a:p>
            <a:pPr algn="just"/>
            <a:r>
              <a:rPr lang="ru-RU" sz="2400" dirty="0"/>
              <a:t>25. Зал 42х24 м и более - 1,81% 664</a:t>
            </a:r>
          </a:p>
          <a:p>
            <a:pPr algn="just"/>
            <a:r>
              <a:rPr lang="ru-RU" sz="2400" dirty="0"/>
              <a:t>26.Иные спортивные площадки (для лапты, регби, городков и т.п.) - 3,40% 1246</a:t>
            </a:r>
          </a:p>
          <a:p>
            <a:pPr algn="just"/>
            <a:r>
              <a:rPr lang="ru-RU" sz="2400" dirty="0"/>
              <a:t>27. Зал для фитнеса - 1,3% 479</a:t>
            </a:r>
          </a:p>
        </p:txBody>
      </p:sp>
    </p:spTree>
    <p:extLst>
      <p:ext uri="{BB962C8B-B14F-4D97-AF65-F5344CB8AC3E}">
        <p14:creationId xmlns:p14="http://schemas.microsoft.com/office/powerpoint/2010/main" val="345261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62880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Доля и количество общеобразовательных организаций, </a:t>
            </a:r>
            <a:r>
              <a:rPr lang="ru-RU" sz="2400" b="1" dirty="0"/>
              <a:t>имеющих спортивные сооружения</a:t>
            </a:r>
            <a:r>
              <a:rPr lang="ru-RU" sz="2400" dirty="0"/>
              <a:t>:</a:t>
            </a:r>
          </a:p>
          <a:p>
            <a:pPr algn="just"/>
            <a:r>
              <a:rPr lang="ru-RU" sz="2400" dirty="0"/>
              <a:t>28. Зал для адаптивной физической культуры (АФК) - 1,46% 536</a:t>
            </a:r>
          </a:p>
          <a:p>
            <a:pPr algn="just"/>
            <a:r>
              <a:rPr lang="ru-RU" sz="2400" dirty="0"/>
              <a:t>29. Зал 36 х18 м - 2,00% 735</a:t>
            </a:r>
          </a:p>
          <a:p>
            <a:pPr algn="just"/>
            <a:r>
              <a:rPr lang="ru-RU" sz="2400" dirty="0"/>
              <a:t>30. Бассейны иных размеров - 1,44% 530</a:t>
            </a:r>
          </a:p>
          <a:p>
            <a:pPr algn="just"/>
            <a:r>
              <a:rPr lang="ru-RU" sz="2400" dirty="0"/>
              <a:t>31. Стадион с трибунами - 1,61% 591</a:t>
            </a:r>
          </a:p>
          <a:p>
            <a:pPr algn="just"/>
            <a:r>
              <a:rPr lang="ru-RU" sz="2400" dirty="0"/>
              <a:t>32. Зал 30х18 м - 1,65% 605</a:t>
            </a:r>
          </a:p>
          <a:p>
            <a:pPr algn="just"/>
            <a:r>
              <a:rPr lang="ru-RU" sz="2400" dirty="0"/>
              <a:t>33. Зал 30х15 м - 1,05% 387</a:t>
            </a:r>
          </a:p>
          <a:p>
            <a:pPr algn="just"/>
            <a:r>
              <a:rPr lang="ru-RU" sz="2400" dirty="0"/>
              <a:t>34. Бассейны 25-метровые - 1,02% 377</a:t>
            </a:r>
          </a:p>
          <a:p>
            <a:pPr algn="just"/>
            <a:r>
              <a:rPr lang="ru-RU" sz="2400" dirty="0"/>
              <a:t>35. Бассейны 50-метровые - 0,07% 26</a:t>
            </a:r>
          </a:p>
          <a:p>
            <a:pPr algn="just"/>
            <a:r>
              <a:rPr lang="ru-RU" sz="2400" dirty="0"/>
              <a:t>36. Бассейны, имеющие ванну для прыжков в воду - 0,03% 13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1854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62880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Уровень обеспеченности материально-технической базы сахалинских школ по ФК в сравнении с общероссийской статистикой: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C508E3-4689-4947-B4F1-1DFBC0C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24944"/>
            <a:ext cx="83529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57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62880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Уровень обеспеченности материально-технической базы сахалинских школ по ФК в сравнении с общероссийской статистикой: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25F53D-A0AA-476B-852D-D7CBDA4A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06592"/>
            <a:ext cx="8352928" cy="37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62880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рамках реализации федерального проекта </a:t>
            </a:r>
            <a:r>
              <a:rPr lang="ru-RU" sz="2400" b="1" dirty="0"/>
              <a:t>«Успех каждого ребенка»</a:t>
            </a:r>
            <a:r>
              <a:rPr lang="ru-RU" sz="2400" dirty="0"/>
              <a:t> </a:t>
            </a:r>
            <a:r>
              <a:rPr lang="ru-RU" sz="2400" b="1" dirty="0"/>
              <a:t>национального проекта «Образование»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 в период с 2014-2020 годы предоставило субсидии из федерального бюджета бюджетам 83 субъектов Российской Федерации (за исключением Москвы и Санкт-Петербурга) на создание в общеобразовательных организациях, расположенных в сельской местности и малых городах, условий для занятия физической культурой и спортом в объеме 10 865 770,72 тыс.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409867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62880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 счет указанных средств консолидированных бюджетов в период с 2014-2020 годы для 2 240 493 обучающихся в 11 668 общеобразовательных организациях, расположенных в сельской местности и малых городах, была обновлена материально-техническая база для занятия физической культурой и спортом, в том числе:</a:t>
            </a:r>
          </a:p>
          <a:p>
            <a:pPr algn="just"/>
            <a:r>
              <a:rPr lang="ru-RU" sz="2400" dirty="0"/>
              <a:t>• Отремонтировано 7021 спортивных зала;</a:t>
            </a:r>
          </a:p>
          <a:p>
            <a:pPr algn="just"/>
            <a:r>
              <a:rPr lang="ru-RU" sz="2400" dirty="0"/>
              <a:t>• Перепрофилировано 330 аудиторий в спортивные залы для занятий физической культурой и спортом;</a:t>
            </a:r>
          </a:p>
          <a:p>
            <a:pPr algn="just"/>
            <a:r>
              <a:rPr lang="ru-RU" sz="2400" dirty="0"/>
              <a:t>• Оснащено спортивным инвентарем и оборудованием 3177 открытых плоскостных спортивных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val="392310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программе: </a:t>
            </a:r>
          </a:p>
          <a:p>
            <a:r>
              <a:rPr lang="ru-RU" sz="2400" dirty="0"/>
              <a:t>1.	Круглый стол «Особенности преподавания учебного предмета «Физическая культура» в условиях сельской школы».</a:t>
            </a:r>
          </a:p>
          <a:p>
            <a:r>
              <a:rPr lang="ru-RU" sz="2400" dirty="0"/>
              <a:t>2.	Открытый урок по физической культуре с использованием активных методов обучения.</a:t>
            </a:r>
          </a:p>
          <a:p>
            <a:r>
              <a:rPr lang="ru-RU" sz="2400" dirty="0"/>
              <a:t>3.	Подготовка к проведению муниципального этапа </a:t>
            </a:r>
            <a:r>
              <a:rPr lang="ru-RU" sz="2400" dirty="0" err="1"/>
              <a:t>ВсОШ</a:t>
            </a:r>
            <a:r>
              <a:rPr lang="ru-RU" sz="2400" dirty="0"/>
              <a:t> по физической культуре в 2021-2022 учебном году. </a:t>
            </a:r>
          </a:p>
          <a:p>
            <a:r>
              <a:rPr lang="ru-RU" sz="2400" dirty="0"/>
              <a:t>4.	Результаты мониторинга кадрового состава учителей физической культуры по муниципальным образованиям Сахалинской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48953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39257" y="2168305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-относительно высокая престижность учительской профессии на селе; </a:t>
            </a:r>
          </a:p>
          <a:p>
            <a:pPr algn="just"/>
            <a:r>
              <a:rPr lang="ru-RU" sz="2400" dirty="0"/>
              <a:t>-тесный контакт с местными жителями;</a:t>
            </a:r>
          </a:p>
          <a:p>
            <a:pPr algn="just"/>
            <a:r>
              <a:rPr lang="ru-RU" sz="2400" dirty="0"/>
              <a:t>-тесное профессиональное и межличностное взаимодействие внутри педагогического коллектива; </a:t>
            </a:r>
          </a:p>
          <a:p>
            <a:pPr algn="just"/>
            <a:r>
              <a:rPr lang="ru-RU" sz="2400" dirty="0"/>
              <a:t>-преподавание нескольких предметов, имея при этом профессиональную подготовку по одной специальности; </a:t>
            </a:r>
          </a:p>
          <a:p>
            <a:pPr algn="just"/>
            <a:r>
              <a:rPr lang="ru-RU" sz="2400" dirty="0"/>
              <a:t>- необходимость организации и проведения уроков в условиях разновозрастного коллектива учащихся на уроке (с двумя-тремя классами на одном занятии);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371A24-E9B7-4F36-8099-71C72BBE54A5}"/>
              </a:ext>
            </a:extLst>
          </p:cNvPr>
          <p:cNvSpPr/>
          <p:nvPr/>
        </p:nvSpPr>
        <p:spPr>
          <a:xfrm>
            <a:off x="345366" y="1628800"/>
            <a:ext cx="85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Характерные особенности работы сельского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4705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39257" y="2168305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-наличие связи образовательного процесса с социально-бытовыми условиями жизни сельских школьников (с сельским производством, экологическими условиями жизни и природопользования, народными традициями и культурой); </a:t>
            </a:r>
          </a:p>
          <a:p>
            <a:pPr algn="just"/>
            <a:r>
              <a:rPr lang="ru-RU" sz="2400" dirty="0"/>
              <a:t>-необходимость обладания достаточным уровнем компетентности в проблемах сельского образа жизни, включая знание региональных и местных особенностей труда, быта, досуга, обычаев и традиций; </a:t>
            </a:r>
          </a:p>
          <a:p>
            <a:pPr algn="just"/>
            <a:r>
              <a:rPr lang="ru-RU" sz="2400" dirty="0"/>
              <a:t>-частое выполнение педагогом, помимо профессиональных обязанностей, функции завхоза, разнорабочего, уборщицы, в результате работа учителя становится сложной и трудоемкой.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371A24-E9B7-4F36-8099-71C72BBE54A5}"/>
              </a:ext>
            </a:extLst>
          </p:cNvPr>
          <p:cNvSpPr/>
          <p:nvPr/>
        </p:nvSpPr>
        <p:spPr>
          <a:xfrm>
            <a:off x="345366" y="1628800"/>
            <a:ext cx="85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Характерные особенности работы сельского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42290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62880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Отрицательной стороной организации физкультурно-оздоровительной работы в малочисленной сельской школе представляется возникновение следующих трудностей: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отсутствие у молодого специалиста специальной подготовки по преподаванию физкультуры в условиях сельской школы;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ограниченность или отсутствие мест для занятий физической культурой, недостаток качественного спортивного инвентаря;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слабая учебно-методическая база школы (по предмету); 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специфика работы в малочисленном коллективе школьников;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планирование и проведение урока в разновозрастной группе.</a:t>
            </a:r>
          </a:p>
        </p:txBody>
      </p:sp>
    </p:spTree>
    <p:extLst>
      <p:ext uri="{BB962C8B-B14F-4D97-AF65-F5344CB8AC3E}">
        <p14:creationId xmlns:p14="http://schemas.microsoft.com/office/powerpoint/2010/main" val="35591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467544" y="191683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Положительным видится возможность: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увеличения объема двигательной активности школьников за счет объединения классов на уроках; 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увеличение общей и моторной плотности урока;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широкое использование индивидуального и личностно-ориентированного похода в обучении; 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использование активных методов обучения;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преодоление ограниченности общения учащихся;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актуализация и проявление у школьников индивидуальных качеств: активности, ответственности, инициативности, самостоятельности, заботливости. </a:t>
            </a:r>
          </a:p>
        </p:txBody>
      </p:sp>
    </p:spTree>
    <p:extLst>
      <p:ext uri="{BB962C8B-B14F-4D97-AF65-F5344CB8AC3E}">
        <p14:creationId xmlns:p14="http://schemas.microsoft.com/office/powerpoint/2010/main" val="22628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7ED69-B839-4F6C-83FB-96B85974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C97912-1B4C-4DBC-80AB-BE2B14803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EF1469-0F59-4F3F-BB56-CF33B2E29CA7}"/>
              </a:ext>
            </a:extLst>
          </p:cNvPr>
          <p:cNvSpPr/>
          <p:nvPr/>
        </p:nvSpPr>
        <p:spPr>
          <a:xfrm>
            <a:off x="1043608" y="1916832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Будет цель – найдется и дорога.</a:t>
            </a:r>
          </a:p>
          <a:p>
            <a:endParaRPr lang="ru-RU" sz="3200" dirty="0"/>
          </a:p>
          <a:p>
            <a:r>
              <a:rPr lang="ru-RU" sz="3200" dirty="0"/>
              <a:t>Препятствия – это пугающие вещи, которые появляются на пути, когда вы перестаете смотреть на свою цель!</a:t>
            </a:r>
          </a:p>
        </p:txBody>
      </p:sp>
    </p:spTree>
    <p:extLst>
      <p:ext uri="{BB962C8B-B14F-4D97-AF65-F5344CB8AC3E}">
        <p14:creationId xmlns:p14="http://schemas.microsoft.com/office/powerpoint/2010/main" val="326781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7ED69-B839-4F6C-83FB-96B85974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C97912-1B4C-4DBC-80AB-BE2B14803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EF1469-0F59-4F3F-BB56-CF33B2E29CA7}"/>
              </a:ext>
            </a:extLst>
          </p:cNvPr>
          <p:cNvSpPr/>
          <p:nvPr/>
        </p:nvSpPr>
        <p:spPr>
          <a:xfrm>
            <a:off x="1619672" y="1916832"/>
            <a:ext cx="63367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рефлексии: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/>
              <a:t>Что я приобрел?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/>
              <a:t>Какие мои представления (знания) изменились?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4581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75536" y="496298"/>
            <a:ext cx="1676577" cy="476893"/>
          </a:xfrm>
          <a:custGeom>
            <a:avLst/>
            <a:gdLst/>
            <a:ahLst/>
            <a:cxnLst/>
            <a:rect l="l" t="t" r="r" b="b"/>
            <a:pathLst>
              <a:path w="2000250" h="568960">
                <a:moveTo>
                  <a:pt x="1997329" y="0"/>
                </a:moveTo>
                <a:lnTo>
                  <a:pt x="2336" y="0"/>
                </a:lnTo>
                <a:lnTo>
                  <a:pt x="0" y="2324"/>
                </a:lnTo>
                <a:lnTo>
                  <a:pt x="0" y="566331"/>
                </a:lnTo>
                <a:lnTo>
                  <a:pt x="2336" y="568667"/>
                </a:lnTo>
                <a:lnTo>
                  <a:pt x="1997329" y="568667"/>
                </a:lnTo>
                <a:lnTo>
                  <a:pt x="1999653" y="566331"/>
                </a:lnTo>
                <a:lnTo>
                  <a:pt x="1999653" y="564006"/>
                </a:lnTo>
                <a:lnTo>
                  <a:pt x="10871" y="564006"/>
                </a:lnTo>
                <a:lnTo>
                  <a:pt x="5435" y="558571"/>
                </a:lnTo>
                <a:lnTo>
                  <a:pt x="10871" y="558571"/>
                </a:lnTo>
                <a:lnTo>
                  <a:pt x="10871" y="10096"/>
                </a:lnTo>
                <a:lnTo>
                  <a:pt x="5435" y="10096"/>
                </a:lnTo>
                <a:lnTo>
                  <a:pt x="10871" y="4660"/>
                </a:lnTo>
                <a:lnTo>
                  <a:pt x="1999653" y="4660"/>
                </a:lnTo>
                <a:lnTo>
                  <a:pt x="1999653" y="2324"/>
                </a:lnTo>
                <a:lnTo>
                  <a:pt x="1997329" y="0"/>
                </a:lnTo>
                <a:close/>
              </a:path>
              <a:path w="2000250" h="568960">
                <a:moveTo>
                  <a:pt x="10871" y="558571"/>
                </a:moveTo>
                <a:lnTo>
                  <a:pt x="5435" y="558571"/>
                </a:lnTo>
                <a:lnTo>
                  <a:pt x="10871" y="564006"/>
                </a:lnTo>
                <a:lnTo>
                  <a:pt x="10871" y="558571"/>
                </a:lnTo>
                <a:close/>
              </a:path>
              <a:path w="2000250" h="568960">
                <a:moveTo>
                  <a:pt x="1989556" y="558571"/>
                </a:moveTo>
                <a:lnTo>
                  <a:pt x="10871" y="558571"/>
                </a:lnTo>
                <a:lnTo>
                  <a:pt x="10871" y="564006"/>
                </a:lnTo>
                <a:lnTo>
                  <a:pt x="1989556" y="564006"/>
                </a:lnTo>
                <a:lnTo>
                  <a:pt x="1989556" y="558571"/>
                </a:lnTo>
                <a:close/>
              </a:path>
              <a:path w="2000250" h="568960">
                <a:moveTo>
                  <a:pt x="1989556" y="4660"/>
                </a:moveTo>
                <a:lnTo>
                  <a:pt x="1989556" y="564006"/>
                </a:lnTo>
                <a:lnTo>
                  <a:pt x="1994217" y="558571"/>
                </a:lnTo>
                <a:lnTo>
                  <a:pt x="1999653" y="558571"/>
                </a:lnTo>
                <a:lnTo>
                  <a:pt x="1999653" y="10096"/>
                </a:lnTo>
                <a:lnTo>
                  <a:pt x="1994217" y="10096"/>
                </a:lnTo>
                <a:lnTo>
                  <a:pt x="1989556" y="4660"/>
                </a:lnTo>
                <a:close/>
              </a:path>
              <a:path w="2000250" h="568960">
                <a:moveTo>
                  <a:pt x="1999653" y="558571"/>
                </a:moveTo>
                <a:lnTo>
                  <a:pt x="1994217" y="558571"/>
                </a:lnTo>
                <a:lnTo>
                  <a:pt x="1989556" y="564006"/>
                </a:lnTo>
                <a:lnTo>
                  <a:pt x="1999653" y="564006"/>
                </a:lnTo>
                <a:lnTo>
                  <a:pt x="1999653" y="558571"/>
                </a:lnTo>
                <a:close/>
              </a:path>
              <a:path w="2000250" h="568960">
                <a:moveTo>
                  <a:pt x="10871" y="4660"/>
                </a:moveTo>
                <a:lnTo>
                  <a:pt x="5435" y="10096"/>
                </a:lnTo>
                <a:lnTo>
                  <a:pt x="10871" y="10096"/>
                </a:lnTo>
                <a:lnTo>
                  <a:pt x="10871" y="4660"/>
                </a:lnTo>
                <a:close/>
              </a:path>
              <a:path w="2000250" h="568960">
                <a:moveTo>
                  <a:pt x="1989556" y="4660"/>
                </a:moveTo>
                <a:lnTo>
                  <a:pt x="10871" y="4660"/>
                </a:lnTo>
                <a:lnTo>
                  <a:pt x="10871" y="10096"/>
                </a:lnTo>
                <a:lnTo>
                  <a:pt x="1989556" y="10096"/>
                </a:lnTo>
                <a:lnTo>
                  <a:pt x="1989556" y="4660"/>
                </a:lnTo>
                <a:close/>
              </a:path>
              <a:path w="2000250" h="568960">
                <a:moveTo>
                  <a:pt x="1999653" y="4660"/>
                </a:moveTo>
                <a:lnTo>
                  <a:pt x="1989556" y="4660"/>
                </a:lnTo>
                <a:lnTo>
                  <a:pt x="1994217" y="10096"/>
                </a:lnTo>
                <a:lnTo>
                  <a:pt x="1999653" y="10096"/>
                </a:lnTo>
                <a:lnTo>
                  <a:pt x="1999653" y="466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509"/>
          </a:p>
        </p:txBody>
      </p:sp>
      <p:sp>
        <p:nvSpPr>
          <p:cNvPr id="12" name="object 12"/>
          <p:cNvSpPr txBox="1"/>
          <p:nvPr/>
        </p:nvSpPr>
        <p:spPr>
          <a:xfrm>
            <a:off x="3063994" y="2076724"/>
            <a:ext cx="4978548" cy="2052102"/>
          </a:xfrm>
          <a:prstGeom prst="rect">
            <a:avLst/>
          </a:prstGeom>
        </p:spPr>
        <p:txBody>
          <a:bodyPr vert="horz" lIns="76644" tIns="38322" rIns="76644" bIns="38322" rtlCol="0" anchor="t" anchorCtr="0">
            <a:noAutofit/>
          </a:bodyPr>
          <a:lstStyle>
            <a:defPPr>
              <a:defRPr lang="ru-RU"/>
            </a:defPPr>
            <a:lvl1pPr>
              <a:lnSpc>
                <a:spcPts val="3100"/>
              </a:lnSpc>
              <a:spcBef>
                <a:spcPts val="0"/>
              </a:spcBef>
              <a:buNone/>
              <a:defRPr sz="2400" b="0">
                <a:solidFill>
                  <a:srgbClr val="17375E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ru-RU" sz="2012" b="1" dirty="0"/>
              <a:t>БЛАГОДАРИМ ЗА ВНИМАНИЕ !</a:t>
            </a:r>
          </a:p>
          <a:p>
            <a:pPr algn="ctr"/>
            <a:r>
              <a:rPr lang="ru-RU" sz="1676" dirty="0"/>
              <a:t>Наши контакты:</a:t>
            </a:r>
          </a:p>
          <a:p>
            <a:pPr algn="ctr"/>
            <a:r>
              <a:rPr lang="ru-RU" sz="1676" dirty="0"/>
              <a:t>Интернет-сайт РМОУФК: </a:t>
            </a:r>
            <a:r>
              <a:rPr lang="en-US" sz="1676" dirty="0">
                <a:hlinkClick r:id="rId2"/>
              </a:rPr>
              <a:t>https://marinamoshkova.wixsite.com/mysite</a:t>
            </a:r>
            <a:endParaRPr lang="ru-RU" sz="1676" dirty="0"/>
          </a:p>
          <a:p>
            <a:pPr algn="ctr"/>
            <a:r>
              <a:rPr lang="ru-RU" sz="1676" dirty="0"/>
              <a:t>Телефон: 8 (4242) 300-284</a:t>
            </a:r>
          </a:p>
          <a:p>
            <a:endParaRPr sz="2012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8" y="279749"/>
            <a:ext cx="1993036" cy="1742546"/>
          </a:xfrm>
          <a:prstGeom prst="rect">
            <a:avLst/>
          </a:prstGeom>
        </p:spPr>
      </p:pic>
      <p:pic>
        <p:nvPicPr>
          <p:cNvPr id="18" name="Picture 2" descr="Logo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7" y="2282237"/>
            <a:ext cx="1976911" cy="193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" y="4575764"/>
            <a:ext cx="2334682" cy="18630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90" y="4213627"/>
            <a:ext cx="1991746" cy="186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94" y="505031"/>
            <a:ext cx="2088807" cy="14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28" y="505031"/>
            <a:ext cx="2172814" cy="14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73" y="4213628"/>
            <a:ext cx="1853111" cy="196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48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Ведущие семинара: </a:t>
            </a:r>
          </a:p>
          <a:p>
            <a:r>
              <a:rPr lang="ru-RU" sz="2200" dirty="0"/>
              <a:t>- Савостин Н.М., региональный оператор УМО учителей физической культуры, доцент кафедры ЕНД ГБОУ ДПО ИРОСО, кандидат педагогических наук;</a:t>
            </a:r>
          </a:p>
          <a:p>
            <a:r>
              <a:rPr lang="ru-RU" sz="2200" dirty="0"/>
              <a:t>- Мошкова М.Ю., председатель областного предметного методического объединения учителей физической культуры, учитель физической культуры МАОУ Лицей №1 г. Южно-Сахалинска;</a:t>
            </a:r>
          </a:p>
          <a:p>
            <a:r>
              <a:rPr lang="ru-RU" sz="2200" dirty="0"/>
              <a:t>- Баранова А.М., руководитель УМО учителей физической культуры </a:t>
            </a:r>
            <a:r>
              <a:rPr lang="ru-RU" sz="2200" dirty="0" err="1"/>
              <a:t>Корсаковского</a:t>
            </a:r>
            <a:r>
              <a:rPr lang="ru-RU" sz="2200" dirty="0"/>
              <a:t> ГО, учитель физической культуры МАОУ «СОШ № 4» г. Корсакова;</a:t>
            </a:r>
          </a:p>
          <a:p>
            <a:r>
              <a:rPr lang="ru-RU" sz="2200" dirty="0"/>
              <a:t>- </a:t>
            </a:r>
            <a:r>
              <a:rPr lang="ru-RU" sz="2200" dirty="0" smtClean="0"/>
              <a:t>Пименова </a:t>
            </a:r>
            <a:r>
              <a:rPr lang="ru-RU" sz="2200" dirty="0"/>
              <a:t>А.Э., учитель физической культуры высшей квалификационной категории МАОУ «СОШ с. Раздольное» </a:t>
            </a:r>
            <a:r>
              <a:rPr lang="ru-RU" sz="2200" dirty="0" err="1"/>
              <a:t>Корсаковского</a:t>
            </a:r>
            <a:r>
              <a:rPr lang="ru-RU" sz="2200" dirty="0"/>
              <a:t> ГО.</a:t>
            </a:r>
          </a:p>
        </p:txBody>
      </p:sp>
    </p:spTree>
    <p:extLst>
      <p:ext uri="{BB962C8B-B14F-4D97-AF65-F5344CB8AC3E}">
        <p14:creationId xmlns:p14="http://schemas.microsoft.com/office/powerpoint/2010/main" val="345039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1043608" y="1916832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Особенности преподавания учебного предмета «Физическая культура» в условиях сельской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64136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1043608" y="1916832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Сельская школа в ряду различных типов и видов общеобразовательных учреждений функционирует в неповторимых и разнообразных социально-экономических, природно-климатических, социально-культурных условиях.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При этом специфика образовательного процесса сельской школы отражается на организации физкультурно-оздоровительной работы и преподавании физической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239386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95536" y="1916832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По данным мониторинга ФЦОМОФВ (г. Москва), полученных от 85 субъектов Российской Федерации в 2020 г., общее количество общеобразовательных организаций – 36 603.</a:t>
            </a:r>
          </a:p>
          <a:p>
            <a:pPr algn="just"/>
            <a:r>
              <a:rPr lang="ru-RU" sz="2800" dirty="0"/>
              <a:t>Из них:</a:t>
            </a:r>
          </a:p>
          <a:p>
            <a:pPr marL="342900" indent="-342900" algn="just">
              <a:buFontTx/>
              <a:buChar char="-"/>
            </a:pPr>
            <a:r>
              <a:rPr lang="ru-RU" sz="2800" dirty="0"/>
              <a:t>расположены в городском поселении – </a:t>
            </a:r>
            <a:r>
              <a:rPr lang="ru-RU" sz="2800" dirty="0" smtClean="0"/>
              <a:t>15125;</a:t>
            </a:r>
            <a:endParaRPr lang="ru-RU" sz="2800" dirty="0"/>
          </a:p>
          <a:p>
            <a:pPr marL="342900" indent="-342900" algn="just">
              <a:buFontTx/>
              <a:buChar char="-"/>
            </a:pPr>
            <a:r>
              <a:rPr lang="ru-RU" sz="2800" dirty="0"/>
              <a:t>расположены в сельской местности – 21478.</a:t>
            </a:r>
          </a:p>
        </p:txBody>
      </p:sp>
    </p:spTree>
    <p:extLst>
      <p:ext uri="{BB962C8B-B14F-4D97-AF65-F5344CB8AC3E}">
        <p14:creationId xmlns:p14="http://schemas.microsoft.com/office/powerpoint/2010/main" val="12211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628800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/>
              <a:t>В 2019 году количество спортивных секций в общеобразовательных организациях составило 88 832 из них:</a:t>
            </a:r>
          </a:p>
          <a:p>
            <a:pPr algn="just"/>
            <a:r>
              <a:rPr lang="ru-RU" sz="2100" dirty="0"/>
              <a:t>• в городских поселениях 50 767 (57,1%);</a:t>
            </a:r>
          </a:p>
          <a:p>
            <a:pPr algn="just"/>
            <a:r>
              <a:rPr lang="ru-RU" sz="2100" dirty="0"/>
              <a:t>• в сельской местности 38 065 (42,9%).</a:t>
            </a:r>
          </a:p>
          <a:p>
            <a:pPr algn="ctr"/>
            <a:r>
              <a:rPr lang="ru-RU" sz="2100" dirty="0"/>
              <a:t>Занятия проводятся по 139 видам спорта.</a:t>
            </a:r>
          </a:p>
          <a:p>
            <a:pPr algn="just"/>
            <a:r>
              <a:rPr lang="ru-RU" sz="2100" dirty="0"/>
              <a:t>1. Волейбол - 14925 школ 321002 обучающихся</a:t>
            </a:r>
          </a:p>
          <a:p>
            <a:pPr algn="just"/>
            <a:r>
              <a:rPr lang="ru-RU" sz="2100" dirty="0"/>
              <a:t>2. Баскетбол - 11997 школ 272628 обучающихся</a:t>
            </a:r>
          </a:p>
          <a:p>
            <a:pPr algn="just"/>
            <a:r>
              <a:rPr lang="ru-RU" sz="2100" dirty="0"/>
              <a:t>3. Футбол - 8666 школ 244148 обучающихся</a:t>
            </a:r>
          </a:p>
          <a:p>
            <a:pPr algn="just"/>
            <a:r>
              <a:rPr lang="ru-RU" sz="2100" dirty="0"/>
              <a:t>4. Шахматы - 9158 школ 261048 обучающихся</a:t>
            </a:r>
          </a:p>
          <a:p>
            <a:pPr algn="just"/>
            <a:r>
              <a:rPr lang="ru-RU" sz="2100" dirty="0"/>
              <a:t>5. Легкая атлетика - 6325 школ 152020 обучающихся</a:t>
            </a:r>
          </a:p>
          <a:p>
            <a:pPr algn="just"/>
            <a:r>
              <a:rPr lang="ru-RU" sz="2100" dirty="0"/>
              <a:t>6. Настольный теннис - 3832 школ 72045 обучающихся</a:t>
            </a:r>
          </a:p>
          <a:p>
            <a:pPr algn="just"/>
            <a:r>
              <a:rPr lang="ru-RU" sz="2100" dirty="0"/>
              <a:t>9. Плавание - 2651 школ 121410 обучающихся</a:t>
            </a:r>
          </a:p>
          <a:p>
            <a:pPr algn="just"/>
            <a:r>
              <a:rPr lang="ru-RU" sz="2100" dirty="0"/>
              <a:t>7. Лыжные гонки - 1927 школ 45130 обучающихся</a:t>
            </a:r>
          </a:p>
          <a:p>
            <a:pPr algn="just"/>
            <a:r>
              <a:rPr lang="ru-RU" sz="2100" dirty="0"/>
              <a:t>8. Шашки - 1879 школ 50579 обучающихся</a:t>
            </a:r>
          </a:p>
          <a:p>
            <a:pPr algn="just"/>
            <a:r>
              <a:rPr lang="ru-RU" sz="2100" dirty="0"/>
              <a:t>11. Спортивный туризм - 1501 школ 29489 обучающихся</a:t>
            </a:r>
          </a:p>
          <a:p>
            <a:pPr algn="just"/>
            <a:r>
              <a:rPr lang="ru-RU" sz="2100" dirty="0"/>
              <a:t>10. Танцевальный спорт - 1178 школ 51996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93228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23528" y="162880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Самое большое количество спортивно-массовых мероприятий проведено по следующим видам спорта:</a:t>
            </a:r>
          </a:p>
          <a:p>
            <a:pPr algn="just"/>
            <a:r>
              <a:rPr lang="ru-RU" sz="2400" dirty="0"/>
              <a:t>• Волейбол – 24 790;</a:t>
            </a:r>
          </a:p>
          <a:p>
            <a:pPr algn="just"/>
            <a:r>
              <a:rPr lang="ru-RU" sz="2400" dirty="0"/>
              <a:t>• Баскетбол – 19 557;</a:t>
            </a:r>
          </a:p>
          <a:p>
            <a:pPr algn="just"/>
            <a:r>
              <a:rPr lang="ru-RU" sz="2400" dirty="0"/>
              <a:t>• Футбол – 14 764;</a:t>
            </a:r>
          </a:p>
          <a:p>
            <a:pPr algn="just"/>
            <a:r>
              <a:rPr lang="ru-RU" sz="2400" dirty="0"/>
              <a:t>• Лёгкая атлетика – 9 320;</a:t>
            </a:r>
          </a:p>
          <a:p>
            <a:pPr algn="just"/>
            <a:r>
              <a:rPr lang="ru-RU" sz="2400" dirty="0"/>
              <a:t>• Шахматы – 8 366;</a:t>
            </a:r>
          </a:p>
          <a:p>
            <a:pPr algn="just"/>
            <a:r>
              <a:rPr lang="ru-RU" sz="2400" dirty="0"/>
              <a:t>• Настольный теннис – 5 885;</a:t>
            </a:r>
          </a:p>
          <a:p>
            <a:pPr algn="just"/>
            <a:r>
              <a:rPr lang="ru-RU" sz="2400" dirty="0"/>
              <a:t>• Лыжные гонки – 4 549.</a:t>
            </a:r>
          </a:p>
        </p:txBody>
      </p:sp>
    </p:spTree>
    <p:extLst>
      <p:ext uri="{BB962C8B-B14F-4D97-AF65-F5344CB8AC3E}">
        <p14:creationId xmlns:p14="http://schemas.microsoft.com/office/powerpoint/2010/main" val="377699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02DB-EBDA-46A9-960E-85D156E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56C0A-9DCD-40A3-870A-3761C703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A7DEE-7514-4A59-B1D4-047B381914CF}"/>
              </a:ext>
            </a:extLst>
          </p:cNvPr>
          <p:cNvSpPr/>
          <p:nvPr/>
        </p:nvSpPr>
        <p:spPr>
          <a:xfrm>
            <a:off x="395536" y="1916832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 2019 учебном году на базах общеобразовательных организаций функционировало 16 158 школьных спортивных клубов (далее – ШСК), из которых 6 785 (41,99%) вели работу в общеобразовательных организациях городских поселений, а 9 373 (58,01%) в общеобразовательных организациях, расположенных в сельской местности.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623802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1515</Words>
  <Application>Microsoft Office PowerPoint</Application>
  <PresentationFormat>Экран (4:3)</PresentationFormat>
  <Paragraphs>144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ИРОСО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Наталья Владимировна</dc:creator>
  <cp:lastModifiedBy>Марина</cp:lastModifiedBy>
  <cp:revision>46</cp:revision>
  <dcterms:created xsi:type="dcterms:W3CDTF">2021-05-13T01:37:37Z</dcterms:created>
  <dcterms:modified xsi:type="dcterms:W3CDTF">2021-11-19T10:38:44Z</dcterms:modified>
</cp:coreProperties>
</file>