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1" r:id="rId3"/>
    <p:sldId id="259" r:id="rId4"/>
    <p:sldId id="260" r:id="rId5"/>
    <p:sldId id="262" r:id="rId6"/>
    <p:sldId id="263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CECA7-BF23-442B-BFB3-672D665DFAFE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04.11.2020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A99C-5EBD-474C-ADAF-E3C0AD36FF1D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830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CECA7-BF23-442B-BFB3-672D665DFAFE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04.11.2020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A99C-5EBD-474C-ADAF-E3C0AD36FF1D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902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CECA7-BF23-442B-BFB3-672D665DFAFE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04.11.2020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A99C-5EBD-474C-ADAF-E3C0AD36FF1D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991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CECA7-BF23-442B-BFB3-672D665DFAFE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04.11.2020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A99C-5EBD-474C-ADAF-E3C0AD36FF1D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1391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CECA7-BF23-442B-BFB3-672D665DFAFE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04.11.2020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A99C-5EBD-474C-ADAF-E3C0AD36FF1D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218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CECA7-BF23-442B-BFB3-672D665DFAFE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04.11.2020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A99C-5EBD-474C-ADAF-E3C0AD36FF1D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676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CECA7-BF23-442B-BFB3-672D665DFAFE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04.11.2020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A99C-5EBD-474C-ADAF-E3C0AD36FF1D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616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CECA7-BF23-442B-BFB3-672D665DFAFE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04.11.2020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A99C-5EBD-474C-ADAF-E3C0AD36FF1D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648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CECA7-BF23-442B-BFB3-672D665DFAFE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04.11.2020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A99C-5EBD-474C-ADAF-E3C0AD36FF1D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12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CECA7-BF23-442B-BFB3-672D665DFAFE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04.11.2020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A99C-5EBD-474C-ADAF-E3C0AD36FF1D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627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CECA7-BF23-442B-BFB3-672D665DFAFE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04.11.2020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A99C-5EBD-474C-ADAF-E3C0AD36FF1D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77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CECA7-BF23-442B-BFB3-672D665DFAFE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04.11.2020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A99C-5EBD-474C-ADAF-E3C0AD36FF1D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23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CECA7-BF23-442B-BFB3-672D665DFAFE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04.11.2020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A99C-5EBD-474C-ADAF-E3C0AD36FF1D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553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CECA7-BF23-442B-BFB3-672D665DFAFE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04.11.2020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A99C-5EBD-474C-ADAF-E3C0AD36FF1D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3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CECA7-BF23-442B-BFB3-672D665DFAFE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04.11.2020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A99C-5EBD-474C-ADAF-E3C0AD36FF1D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697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CECA7-BF23-442B-BFB3-672D665DFAFE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04.11.2020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A99C-5EBD-474C-ADAF-E3C0AD36FF1D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438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CECA7-BF23-442B-BFB3-672D665DFAFE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04.11.2020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A99C-5EBD-474C-ADAF-E3C0AD36FF1D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261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CECA7-BF23-442B-BFB3-672D665DFAFE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04.11.2020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3A99C-5EBD-474C-ADAF-E3C0AD36FF1D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67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3488" y="824248"/>
            <a:ext cx="11565228" cy="4301543"/>
          </a:xfr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РЕГИОНАЛЬНОЕ</a:t>
            </a:r>
            <a:r>
              <a:rPr lang="ru-RU" sz="48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44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МЕТОДИЧЕСКОЕ ОБЪЕДИНЕНИЕ  учителей ФИЗИЧЕСКОЙ КУЛЬТУРЫ САХАЛИНСКОЙ ОБЛАСТИ</a:t>
            </a:r>
            <a:r>
              <a:rPr lang="ru-RU" sz="48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/>
            </a:r>
            <a:br>
              <a:rPr lang="ru-RU" sz="4800" dirty="0">
                <a:solidFill>
                  <a:srgbClr val="002060"/>
                </a:solidFill>
                <a:latin typeface="Franklin Gothic Medium" panose="020B0603020102020204" pitchFamily="34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                                               </a:t>
            </a:r>
            <a:r>
              <a:rPr lang="ru-RU" sz="2200" i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ДАТА ПРОВЕДЕНИЯ</a:t>
            </a:r>
            <a:r>
              <a:rPr lang="ru-RU" sz="22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: </a:t>
            </a:r>
            <a:r>
              <a:rPr lang="ru-RU" sz="22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5</a:t>
            </a:r>
            <a:r>
              <a:rPr lang="ru-RU" sz="22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.11.2020 Г.</a:t>
            </a:r>
            <a:br>
              <a:rPr lang="ru-RU" sz="22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                            </a:t>
            </a:r>
            <a:r>
              <a:rPr lang="ru-RU" sz="2200" i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МЕСТО </a:t>
            </a:r>
            <a:r>
              <a:rPr lang="ru-RU" sz="2200" i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ПРОВЕДЕНИЯ</a:t>
            </a:r>
            <a:r>
              <a:rPr lang="ru-RU" sz="2200" i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: </a:t>
            </a:r>
            <a:r>
              <a:rPr lang="ru-RU" sz="22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ГБУ ИРОСО г. Южно-Сахалинск</a:t>
            </a:r>
            <a:br>
              <a:rPr lang="ru-RU" sz="22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                                                                                                                            </a:t>
            </a:r>
            <a:r>
              <a:rPr lang="ru-RU" sz="1800" dirty="0" err="1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Рук.МО</a:t>
            </a:r>
            <a:r>
              <a:rPr lang="ru-RU" sz="1800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: Мошкова М.Ю.</a:t>
            </a:r>
            <a:endParaRPr lang="ru-RU" sz="18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23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037" y="1393624"/>
            <a:ext cx="118664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Из положения о контрольно-оценочной деятельности по физической культуре </a:t>
            </a:r>
          </a:p>
          <a:p>
            <a:pPr lvl="0" algn="ctr" defTabSz="457200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в МАОУ Лицей №1 г. Южно-Сахалинска.</a:t>
            </a:r>
          </a:p>
          <a:p>
            <a:pPr lvl="0" algn="ctr" defTabSz="457200"/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2 ЧЕТВЕРТЬ.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endParaRPr>
          </a:p>
          <a:p>
            <a:pPr lvl="0" algn="ctr" defTabSz="457200"/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Комплексная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оценка 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состоит:</a:t>
            </a:r>
          </a:p>
          <a:p>
            <a:pPr lvl="0" algn="ctr" defTabSz="457200"/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Обязательные для аттестации за 2 четверть для обучающихся (7 оценок):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endParaRPr>
          </a:p>
          <a:p>
            <a:pPr lvl="0" indent="449580" defTabSz="457200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1. оценка уровня физического развития (2 теста);</a:t>
            </a:r>
          </a:p>
          <a:p>
            <a:pPr lvl="0" indent="449580" defTabSz="457200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2. оценка технико-тактических умений и навыков по гимнастике (3 оценки);</a:t>
            </a:r>
          </a:p>
          <a:p>
            <a:pPr lvl="0" indent="449580" defTabSz="457200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оценка тестирования по основам знаний (1 оценка);</a:t>
            </a:r>
          </a:p>
          <a:p>
            <a:pPr marL="449580" lvl="0" defTabSz="457200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4. оценка умения осуществлять физкультурно-оздоровительную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деятельность (1 оценка)</a:t>
            </a:r>
          </a:p>
          <a:p>
            <a:pPr marL="449580" lvl="0" algn="ctr" defTabSz="457200"/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Добровольная оценка (не ниже5 баллов):</a:t>
            </a:r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endParaRPr>
          </a:p>
          <a:p>
            <a:pPr marL="457200" lvl="0" indent="-457200" defTabSz="457200"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оценка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за участие в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Спартакиаде ШСК лицея (1 </a:t>
            </a:r>
            <a:r>
              <a:rPr lang="ru-RU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оц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. за 1 сор.)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или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города (2 </a:t>
            </a:r>
            <a:r>
              <a:rPr lang="ru-RU" sz="2000" dirty="0" err="1" smtClean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оц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.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з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а 1 сор.);</a:t>
            </a:r>
          </a:p>
          <a:p>
            <a:pPr marL="457200" lvl="0" indent="-457200" defTabSz="457200"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п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ризовые результаты в избранном виде спорта (в текущем периоде).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endParaRPr>
          </a:p>
          <a:p>
            <a:pPr lvl="0" algn="ctr" defTabSz="457200"/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Дополнительная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оценка (не 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ниже 4,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5 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баллов по согласованию с обучающимся) :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endParaRPr>
          </a:p>
          <a:p>
            <a:pPr lvl="0" indent="449580" defTabSz="457200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1. оценка индивидуального роста;</a:t>
            </a:r>
          </a:p>
          <a:p>
            <a:pPr lvl="0" indent="449580" defTabSz="457200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2. оценка организации самостоятельной двигательной деятельности;</a:t>
            </a:r>
          </a:p>
          <a:p>
            <a:pPr lvl="0" indent="449580" defTabSz="457200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3. оценка за победу в классных соревнованиях и т.д.</a:t>
            </a:r>
          </a:p>
        </p:txBody>
      </p:sp>
    </p:spTree>
    <p:extLst>
      <p:ext uri="{BB962C8B-B14F-4D97-AF65-F5344CB8AC3E}">
        <p14:creationId xmlns:p14="http://schemas.microsoft.com/office/powerpoint/2010/main" val="3774623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01" y="1331278"/>
            <a:ext cx="113884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0400" marR="33020" lvl="0" algn="ctr" defTabSz="457200"/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Гимнастика с основами акробатики.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endParaRPr>
          </a:p>
          <a:p>
            <a:pPr marL="342900" marR="33020" lvl="0" indent="-342900" algn="ctr" defTabSz="457200">
              <a:buFont typeface="Wingdings" panose="05000000000000000000" pitchFamily="2" charset="2"/>
              <a:buChar char=""/>
            </a:pPr>
            <a:r>
              <a:rPr lang="ru-RU" sz="20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составлении комплексов контрольных упражнений по гимнастике и акробатике необходимо учитывать типологические и физиологические особенности учащихся.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endParaRPr>
          </a:p>
          <a:p>
            <a:pPr marR="33020" lvl="0" defTabSz="457200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из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разученных комплексов снарядной гимнастики и акробатики –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выбор учащихся;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endParaRPr>
          </a:p>
          <a:p>
            <a:pPr marR="33020" lvl="0" defTabSz="457200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теста по общефизической подготовке,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направленных на оценивание уровня развития: силовых и координационных качеств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(юноши, мальчики);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гибкости и координации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(девушки, девочки).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endParaRPr>
          </a:p>
          <a:p>
            <a:pPr marR="33020" lvl="0" indent="449580" defTabSz="457200"/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Оценка «2» может быть выставлена: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endParaRPr>
          </a:p>
          <a:p>
            <a:pPr lvl="0" defTabSz="457200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-за отказ от выполнения контрольного упражнения;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endParaRPr>
          </a:p>
          <a:p>
            <a:pPr lvl="0" defTabSz="457200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-за неоднократные нарушения правил техники безопасности, что может привести к травме как самого учащегося, так и окружающих.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endParaRPr>
          </a:p>
          <a:p>
            <a:pPr marR="33020" lvl="0" indent="449580" defTabSz="457200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Отсутствующие на уроке по уважительным причинам и временно освобожденные решают вопрос о полном или частичном приеме контрольных упражнений и нормативов с учителем в индивидуальном порядке, но не позднее, чем за 3 дня до окончания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четверти.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46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2963" t="2671" r="3680" b="4580"/>
          <a:stretch/>
        </p:blipFill>
        <p:spPr>
          <a:xfrm>
            <a:off x="1866516" y="1039089"/>
            <a:ext cx="9854430" cy="551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74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1332"/>
          <a:stretch/>
        </p:blipFill>
        <p:spPr>
          <a:xfrm>
            <a:off x="1513610" y="1049482"/>
            <a:ext cx="9791700" cy="543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39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682" y="930918"/>
            <a:ext cx="10297036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02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6381" y="930635"/>
            <a:ext cx="10334337" cy="581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27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672" t="973" r="2615" b="2931"/>
          <a:stretch/>
        </p:blipFill>
        <p:spPr>
          <a:xfrm>
            <a:off x="6265718" y="342900"/>
            <a:ext cx="4769428" cy="61514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6189" y="1835140"/>
            <a:ext cx="51746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Информация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для учащихся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на стенде около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спортивного зала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в МАОУ Лицей №1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г. Южно-Сахалинска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58316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09184" y="548486"/>
            <a:ext cx="84609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Пример задания для оценивания раздела программы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«Способы двигательной деятельности».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2122" y="1379483"/>
            <a:ext cx="1219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Программа тренировочного занятия по обще-физической подготовке.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класс.</a:t>
            </a:r>
            <a:endParaRPr lang="ru-RU" alt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Фамилия Имя:                                                                       класс: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Заполните таблицу. Все 8 упражнений должны быть направлены на развитие силовых способностей, в соответствии с вашим уровнем физического развития.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078972"/>
              </p:ext>
            </p:extLst>
          </p:nvPr>
        </p:nvGraphicFramePr>
        <p:xfrm>
          <a:off x="737755" y="3237757"/>
          <a:ext cx="10692246" cy="1999262"/>
        </p:xfrm>
        <a:graphic>
          <a:graphicData uri="http://schemas.openxmlformats.org/drawingml/2006/table">
            <a:tbl>
              <a:tblPr firstRow="1" firstCol="1" bandRow="1"/>
              <a:tblGrid>
                <a:gridCol w="1086548">
                  <a:extLst>
                    <a:ext uri="{9D8B030D-6E8A-4147-A177-3AD203B41FA5}">
                      <a16:colId xmlns:a16="http://schemas.microsoft.com/office/drawing/2014/main" val="120458818"/>
                    </a:ext>
                  </a:extLst>
                </a:gridCol>
                <a:gridCol w="4151208">
                  <a:extLst>
                    <a:ext uri="{9D8B030D-6E8A-4147-A177-3AD203B41FA5}">
                      <a16:colId xmlns:a16="http://schemas.microsoft.com/office/drawing/2014/main" val="867436234"/>
                    </a:ext>
                  </a:extLst>
                </a:gridCol>
                <a:gridCol w="1174565">
                  <a:extLst>
                    <a:ext uri="{9D8B030D-6E8A-4147-A177-3AD203B41FA5}">
                      <a16:colId xmlns:a16="http://schemas.microsoft.com/office/drawing/2014/main" val="3344190180"/>
                    </a:ext>
                  </a:extLst>
                </a:gridCol>
                <a:gridCol w="1174565">
                  <a:extLst>
                    <a:ext uri="{9D8B030D-6E8A-4147-A177-3AD203B41FA5}">
                      <a16:colId xmlns:a16="http://schemas.microsoft.com/office/drawing/2014/main" val="3532680467"/>
                    </a:ext>
                  </a:extLst>
                </a:gridCol>
                <a:gridCol w="1154689">
                  <a:extLst>
                    <a:ext uri="{9D8B030D-6E8A-4147-A177-3AD203B41FA5}">
                      <a16:colId xmlns:a16="http://schemas.microsoft.com/office/drawing/2014/main" val="2746678890"/>
                    </a:ext>
                  </a:extLst>
                </a:gridCol>
                <a:gridCol w="1950671">
                  <a:extLst>
                    <a:ext uri="{9D8B030D-6E8A-4147-A177-3AD203B41FA5}">
                      <a16:colId xmlns:a16="http://schemas.microsoft.com/office/drawing/2014/main" val="3239002770"/>
                    </a:ext>
                  </a:extLst>
                </a:gridCol>
              </a:tblGrid>
              <a:tr h="70876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упражнение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тренировочный объем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(кол-во раз, вес, кг)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темп выполнения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475366"/>
                  </a:ext>
                </a:extLst>
              </a:tr>
              <a:tr h="341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серия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серия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серия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809991"/>
                  </a:ext>
                </a:extLst>
              </a:tr>
              <a:tr h="3926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623012"/>
                  </a:ext>
                </a:extLst>
              </a:tr>
              <a:tr h="5568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2…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93123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37755" y="5464077"/>
            <a:ext cx="11315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Отдых между сериями:                                          Оценка за программу:_______</a:t>
            </a:r>
            <a:endParaRPr lang="ru-RU" alt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Отдых между упражнениями:                                Оценка за выполнение:______ </a:t>
            </a:r>
            <a:endParaRPr lang="ru-RU" sz="2000" dirty="0">
              <a:solidFill>
                <a:prstClr val="black"/>
              </a:solidFill>
              <a:latin typeface="Impact" panose="020B0806030902050204"/>
            </a:endParaRPr>
          </a:p>
        </p:txBody>
      </p:sp>
    </p:spTree>
    <p:extLst>
      <p:ext uri="{BB962C8B-B14F-4D97-AF65-F5344CB8AC3E}">
        <p14:creationId xmlns:p14="http://schemas.microsoft.com/office/powerpoint/2010/main" val="3455085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7364" y="506013"/>
            <a:ext cx="11045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Программа тренировочного занятия по обще-физической подготовке.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 класс</a:t>
            </a:r>
            <a:endParaRPr kumimoji="0" lang="ru-RU" altLang="ru-RU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Фамилия Имя:                                                                       класс: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667219"/>
              </p:ext>
            </p:extLst>
          </p:nvPr>
        </p:nvGraphicFramePr>
        <p:xfrm>
          <a:off x="217713" y="1957974"/>
          <a:ext cx="11555187" cy="3402751"/>
        </p:xfrm>
        <a:graphic>
          <a:graphicData uri="http://schemas.openxmlformats.org/drawingml/2006/table">
            <a:tbl>
              <a:tblPr firstRow="1" firstCol="1" bandRow="1"/>
              <a:tblGrid>
                <a:gridCol w="863341">
                  <a:extLst>
                    <a:ext uri="{9D8B030D-6E8A-4147-A177-3AD203B41FA5}">
                      <a16:colId xmlns:a16="http://schemas.microsoft.com/office/drawing/2014/main" val="2829975617"/>
                    </a:ext>
                  </a:extLst>
                </a:gridCol>
                <a:gridCol w="4203476">
                  <a:extLst>
                    <a:ext uri="{9D8B030D-6E8A-4147-A177-3AD203B41FA5}">
                      <a16:colId xmlns:a16="http://schemas.microsoft.com/office/drawing/2014/main" val="3664452251"/>
                    </a:ext>
                  </a:extLst>
                </a:gridCol>
                <a:gridCol w="1514383">
                  <a:extLst>
                    <a:ext uri="{9D8B030D-6E8A-4147-A177-3AD203B41FA5}">
                      <a16:colId xmlns:a16="http://schemas.microsoft.com/office/drawing/2014/main" val="2598501628"/>
                    </a:ext>
                  </a:extLst>
                </a:gridCol>
                <a:gridCol w="1387005">
                  <a:extLst>
                    <a:ext uri="{9D8B030D-6E8A-4147-A177-3AD203B41FA5}">
                      <a16:colId xmlns:a16="http://schemas.microsoft.com/office/drawing/2014/main" val="2960652757"/>
                    </a:ext>
                  </a:extLst>
                </a:gridCol>
                <a:gridCol w="1302085">
                  <a:extLst>
                    <a:ext uri="{9D8B030D-6E8A-4147-A177-3AD203B41FA5}">
                      <a16:colId xmlns:a16="http://schemas.microsoft.com/office/drawing/2014/main" val="3211071346"/>
                    </a:ext>
                  </a:extLst>
                </a:gridCol>
                <a:gridCol w="2284897">
                  <a:extLst>
                    <a:ext uri="{9D8B030D-6E8A-4147-A177-3AD203B41FA5}">
                      <a16:colId xmlns:a16="http://schemas.microsoft.com/office/drawing/2014/main" val="1098043629"/>
                    </a:ext>
                  </a:extLst>
                </a:gridCol>
              </a:tblGrid>
              <a:tr h="60679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68045" marR="68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упражнение</a:t>
                      </a:r>
                    </a:p>
                  </a:txBody>
                  <a:tcPr marL="68045" marR="68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тренировочный объем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(кол-во раз, вес (кг))</a:t>
                      </a:r>
                    </a:p>
                  </a:txBody>
                  <a:tcPr marL="68045" marR="68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темп выполнения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45" marR="68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722804"/>
                  </a:ext>
                </a:extLst>
              </a:tr>
              <a:tr h="3033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серия</a:t>
                      </a:r>
                    </a:p>
                  </a:txBody>
                  <a:tcPr marL="68045" marR="68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серия</a:t>
                      </a:r>
                    </a:p>
                  </a:txBody>
                  <a:tcPr marL="68045" marR="68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серия</a:t>
                      </a:r>
                    </a:p>
                  </a:txBody>
                  <a:tcPr marL="68045" marR="68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750982"/>
                  </a:ext>
                </a:extLst>
              </a:tr>
              <a:tr h="606795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Упражнения направлены на развитие силы мышц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45" marR="68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538303"/>
                  </a:ext>
                </a:extLst>
              </a:tr>
              <a:tr h="3033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045" marR="68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45" marR="68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45" marR="68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45" marR="68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45" marR="68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45" marR="68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7145198"/>
                  </a:ext>
                </a:extLst>
              </a:tr>
              <a:tr h="3033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2…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45" marR="68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45" marR="68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45" marR="68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45" marR="68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45" marR="68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45" marR="68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195814"/>
                  </a:ext>
                </a:extLst>
              </a:tr>
              <a:tr h="606795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Упражнения направлены на развитие силы мышц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45" marR="68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236173"/>
                  </a:ext>
                </a:extLst>
              </a:tr>
              <a:tr h="3033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045" marR="68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45" marR="68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45" marR="68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45" marR="68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45" marR="68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45" marR="68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2166379"/>
                  </a:ext>
                </a:extLst>
              </a:tr>
              <a:tr h="3033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2…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45" marR="68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45" marR="68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45" marR="68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45" marR="68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45" marR="68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45" marR="68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1129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7714" y="5612357"/>
            <a:ext cx="115551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Отдых между сериями:                                          Оценка за программу:_______</a:t>
            </a:r>
            <a:endParaRPr lang="ru-RU" alt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Отдых между упражнениями:                                Оценка за выполнение:______ </a:t>
            </a:r>
            <a:endParaRPr lang="ru-RU" dirty="0">
              <a:solidFill>
                <a:prstClr val="black"/>
              </a:solidFill>
              <a:latin typeface="Impact" panose="020B0806030902050204"/>
            </a:endParaRPr>
          </a:p>
        </p:txBody>
      </p:sp>
    </p:spTree>
    <p:extLst>
      <p:ext uri="{BB962C8B-B14F-4D97-AF65-F5344CB8AC3E}">
        <p14:creationId xmlns:p14="http://schemas.microsoft.com/office/powerpoint/2010/main" val="3264170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7309" y="546667"/>
            <a:ext cx="115546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Программа тренировочного занятия по обще-физической подготовке.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класс</a:t>
            </a:r>
            <a:endParaRPr lang="ru-RU" alt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Фамилия Имя:                                                                       класс: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Выберите и отметьте «+» одну из трех предложенных силовых способностей на развитие которой направлена ваша программа </a:t>
            </a:r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занятия (6-8 упражнений).</a:t>
            </a:r>
            <a:endParaRPr lang="ru-RU" alt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246549"/>
              </p:ext>
            </p:extLst>
          </p:nvPr>
        </p:nvGraphicFramePr>
        <p:xfrm>
          <a:off x="1018310" y="2185904"/>
          <a:ext cx="9746672" cy="931369"/>
        </p:xfrm>
        <a:graphic>
          <a:graphicData uri="http://schemas.openxmlformats.org/drawingml/2006/table">
            <a:tbl>
              <a:tblPr firstRow="1" firstCol="1" bandRow="1"/>
              <a:tblGrid>
                <a:gridCol w="2704225">
                  <a:extLst>
                    <a:ext uri="{9D8B030D-6E8A-4147-A177-3AD203B41FA5}">
                      <a16:colId xmlns:a16="http://schemas.microsoft.com/office/drawing/2014/main" val="526230335"/>
                    </a:ext>
                  </a:extLst>
                </a:gridCol>
                <a:gridCol w="477193">
                  <a:extLst>
                    <a:ext uri="{9D8B030D-6E8A-4147-A177-3AD203B41FA5}">
                      <a16:colId xmlns:a16="http://schemas.microsoft.com/office/drawing/2014/main" val="772381026"/>
                    </a:ext>
                  </a:extLst>
                </a:gridCol>
                <a:gridCol w="2983569">
                  <a:extLst>
                    <a:ext uri="{9D8B030D-6E8A-4147-A177-3AD203B41FA5}">
                      <a16:colId xmlns:a16="http://schemas.microsoft.com/office/drawing/2014/main" val="2120984187"/>
                    </a:ext>
                  </a:extLst>
                </a:gridCol>
                <a:gridCol w="461751">
                  <a:extLst>
                    <a:ext uri="{9D8B030D-6E8A-4147-A177-3AD203B41FA5}">
                      <a16:colId xmlns:a16="http://schemas.microsoft.com/office/drawing/2014/main" val="33791258"/>
                    </a:ext>
                  </a:extLst>
                </a:gridCol>
                <a:gridCol w="2645704">
                  <a:extLst>
                    <a:ext uri="{9D8B030D-6E8A-4147-A177-3AD203B41FA5}">
                      <a16:colId xmlns:a16="http://schemas.microsoft.com/office/drawing/2014/main" val="1024705401"/>
                    </a:ext>
                  </a:extLst>
                </a:gridCol>
                <a:gridCol w="474230">
                  <a:extLst>
                    <a:ext uri="{9D8B030D-6E8A-4147-A177-3AD203B41FA5}">
                      <a16:colId xmlns:a16="http://schemas.microsoft.com/office/drawing/2014/main" val="530825175"/>
                    </a:ext>
                  </a:extLst>
                </a:gridCol>
              </a:tblGrid>
              <a:tr h="9313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собственно силовых способностей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скоростно-силовых</a:t>
                      </a:r>
                      <a:r>
                        <a:rPr lang="ru-RU" sz="2000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способностей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силовой выносливости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6162723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274043"/>
              </p:ext>
            </p:extLst>
          </p:nvPr>
        </p:nvGraphicFramePr>
        <p:xfrm>
          <a:off x="637309" y="3575916"/>
          <a:ext cx="11042074" cy="1640320"/>
        </p:xfrm>
        <a:graphic>
          <a:graphicData uri="http://schemas.openxmlformats.org/drawingml/2006/table">
            <a:tbl>
              <a:tblPr firstRow="1" firstCol="1" bandRow="1"/>
              <a:tblGrid>
                <a:gridCol w="833997">
                  <a:extLst>
                    <a:ext uri="{9D8B030D-6E8A-4147-A177-3AD203B41FA5}">
                      <a16:colId xmlns:a16="http://schemas.microsoft.com/office/drawing/2014/main" val="387687023"/>
                    </a:ext>
                  </a:extLst>
                </a:gridCol>
                <a:gridCol w="3504734">
                  <a:extLst>
                    <a:ext uri="{9D8B030D-6E8A-4147-A177-3AD203B41FA5}">
                      <a16:colId xmlns:a16="http://schemas.microsoft.com/office/drawing/2014/main" val="1398903705"/>
                    </a:ext>
                  </a:extLst>
                </a:gridCol>
                <a:gridCol w="1362952">
                  <a:extLst>
                    <a:ext uri="{9D8B030D-6E8A-4147-A177-3AD203B41FA5}">
                      <a16:colId xmlns:a16="http://schemas.microsoft.com/office/drawing/2014/main" val="3819273562"/>
                    </a:ext>
                  </a:extLst>
                </a:gridCol>
                <a:gridCol w="1197451">
                  <a:extLst>
                    <a:ext uri="{9D8B030D-6E8A-4147-A177-3AD203B41FA5}">
                      <a16:colId xmlns:a16="http://schemas.microsoft.com/office/drawing/2014/main" val="258303400"/>
                    </a:ext>
                  </a:extLst>
                </a:gridCol>
                <a:gridCol w="1275334">
                  <a:extLst>
                    <a:ext uri="{9D8B030D-6E8A-4147-A177-3AD203B41FA5}">
                      <a16:colId xmlns:a16="http://schemas.microsoft.com/office/drawing/2014/main" val="4012074092"/>
                    </a:ext>
                  </a:extLst>
                </a:gridCol>
                <a:gridCol w="2867606">
                  <a:extLst>
                    <a:ext uri="{9D8B030D-6E8A-4147-A177-3AD203B41FA5}">
                      <a16:colId xmlns:a16="http://schemas.microsoft.com/office/drawing/2014/main" val="245632205"/>
                    </a:ext>
                  </a:extLst>
                </a:gridCol>
              </a:tblGrid>
              <a:tr h="65612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упражнение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тренировочный объем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(кол-во раз, вес, кг)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темп выполнения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2390269"/>
                  </a:ext>
                </a:extLst>
              </a:tr>
              <a:tr h="328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серия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серия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серия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693310"/>
                  </a:ext>
                </a:extLst>
              </a:tr>
              <a:tr h="328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738577"/>
                  </a:ext>
                </a:extLst>
              </a:tr>
              <a:tr h="328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2…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92778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37309" y="5439186"/>
            <a:ext cx="11042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Отдых между сериями:                                          Оценка за программу:_______</a:t>
            </a:r>
            <a:endParaRPr lang="ru-RU" alt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Отдых между упражнениями:                                Оценка за выполнение:______ </a:t>
            </a:r>
            <a:endParaRPr lang="ru-RU" sz="2000" dirty="0">
              <a:solidFill>
                <a:prstClr val="black"/>
              </a:solidFill>
              <a:latin typeface="Impact" panose="020B0806030902050204"/>
            </a:endParaRPr>
          </a:p>
        </p:txBody>
      </p:sp>
    </p:spTree>
    <p:extLst>
      <p:ext uri="{BB962C8B-B14F-4D97-AF65-F5344CB8AC3E}">
        <p14:creationId xmlns:p14="http://schemas.microsoft.com/office/powerpoint/2010/main" val="1672512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3599" y="2201475"/>
            <a:ext cx="1172699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Тематическое планирование </a:t>
            </a:r>
            <a:r>
              <a:rPr lang="ru-RU" sz="4000" b="1" dirty="0" smtClean="0">
                <a:solidFill>
                  <a:srgbClr val="0070C0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учебного материала 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и контрольно-оценочная деятельность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 по предмету «Физическая культура».</a:t>
            </a:r>
            <a:endParaRPr lang="ru-RU" sz="4000" dirty="0">
              <a:solidFill>
                <a:srgbClr val="0070C0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89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22477" y="3844879"/>
            <a:ext cx="6337441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marinamoshkova.wixsite.com/mysite-1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4699" y="674780"/>
            <a:ext cx="1194730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Интернет-адреса:</a:t>
            </a:r>
          </a:p>
          <a:p>
            <a:pPr lvl="0"/>
            <a:r>
              <a:rPr lang="ru-RU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фцомофв.рф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центр организационно-методического   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обеспечения физического воспитания.</a:t>
            </a:r>
          </a:p>
          <a:p>
            <a:pPr lvl="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marinamoshkova.wixsite.com/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mysite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Региональное методическое  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объединение учителей 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физической культуры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Сахалинской области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60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237" y="729871"/>
            <a:ext cx="1192876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                              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Тематическое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планирование по физической культуре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 в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соответствии с рабочей программой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а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втор В.И. Лях. М.; Просвещение, 2014.)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                                      и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методическими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рекомендациями: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              5-7 класс - под ред.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М.Я.Виленского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М.; Просвещение, 2017.,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                               8-9 класс –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В.И.Лях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М.; Просвещение, 2014.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3237" y="2730419"/>
            <a:ext cx="11707091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СОДЕРЖАНИЕ КУРСА - 102 часа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cs typeface="+mn-cs"/>
            </a:endParaRPr>
          </a:p>
          <a:p>
            <a:pPr marL="4572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 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ЗНАНИЯ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О ФИЗИЧЕСКОЙ КУЛЬТУРЕ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- 8 часов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cs typeface="+mn-cs"/>
            </a:endParaRPr>
          </a:p>
          <a:p>
            <a:pPr marL="0" marR="0" lvl="0" indent="44958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                                                               История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физической культуры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cs typeface="+mn-cs"/>
            </a:endParaRPr>
          </a:p>
          <a:p>
            <a:pPr marL="0" marR="0" lvl="0" indent="44958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Олимпийские игры древности. Возрождение Олимпийских игр и олимпийского движения.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cs typeface="+mn-cs"/>
            </a:endParaRPr>
          </a:p>
          <a:p>
            <a:pPr marL="0" marR="0" lvl="0" indent="44958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История зарождения олимпийского движения в России. Олимпийское движение в России (СССР).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ourier New" panose="02070309020205020404" pitchFamily="49" charset="0"/>
              <a:cs typeface="+mn-cs"/>
            </a:endParaRPr>
          </a:p>
          <a:p>
            <a:pPr marL="0" marR="0" lvl="0" indent="44958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Выдающиеся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достижения отечественных спортсменов на Олимпийских играх.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cs typeface="+mn-cs"/>
            </a:endParaRPr>
          </a:p>
          <a:p>
            <a:pPr marL="0" marR="0" lvl="0" indent="44958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Характеристика видов спорта, входящих в программу Олимпийских игр.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cs typeface="+mn-cs"/>
            </a:endParaRPr>
          </a:p>
          <a:p>
            <a:pPr marL="0" marR="0" lvl="0" indent="44958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Физическая культура в современном обществе.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cs typeface="+mn-cs"/>
            </a:endParaRPr>
          </a:p>
          <a:p>
            <a:pPr marL="0" marR="0" lvl="0" indent="44958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Организация и проведение пеших туристских походов.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ourier New" panose="02070309020205020404" pitchFamily="49" charset="0"/>
              <a:cs typeface="+mn-cs"/>
            </a:endParaRPr>
          </a:p>
          <a:p>
            <a:pPr marL="0" marR="0" lvl="0" indent="44958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Требования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к технике безопасности и бережному отношению к природе (экологические требования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).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11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6683" y="1389022"/>
            <a:ext cx="1109749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Физическая культура (основные понятия).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endParaRPr lang="ru-RU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lvl="0" indent="44958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Физическое развитие человека.</a:t>
            </a:r>
            <a:endParaRPr lang="ru-RU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lvl="0" indent="44958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Физическая подготовка и её связь с укреплением здоровья, развитием физических качеств.</a:t>
            </a:r>
            <a:endParaRPr lang="ru-RU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lvl="0" indent="44958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Организация и планирование самостоятельных занятий по развитию физических качеств.</a:t>
            </a:r>
            <a:endParaRPr lang="ru-RU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lvl="0" indent="44958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Техническая подготовка. Техника движений и её основные показатели.</a:t>
            </a:r>
            <a:endParaRPr lang="ru-RU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lvl="0" indent="44958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Всестороннее и гармоничное физическое развитие.</a:t>
            </a:r>
            <a:endParaRPr lang="ru-RU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lvl="0" indent="44958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Адаптивная физическая культура.</a:t>
            </a:r>
            <a:endParaRPr lang="ru-RU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lvl="0" indent="44958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Спортивная подготовка.</a:t>
            </a:r>
            <a:endParaRPr lang="ru-RU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lvl="0" indent="44958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Здоровье и здоровый образ жизни. Допинг. Концепция честного спорта.</a:t>
            </a:r>
            <a:endParaRPr lang="ru-RU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lvl="0" indent="44958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Профессионально-прикладная физическая подготовка.</a:t>
            </a:r>
            <a:endParaRPr lang="ru-RU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lvl="0" indent="449580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                                                 Физическая культура человека.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endParaRPr lang="ru-RU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lvl="0" indent="44958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Режим дня и его основное содержание.</a:t>
            </a:r>
            <a:endParaRPr lang="ru-RU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lvl="0" indent="44958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Закаливание организма. Правила безопасности и гигиенические требования.</a:t>
            </a:r>
            <a:endParaRPr lang="ru-RU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lvl="0" indent="44958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Влияние занятий физической культурой на формирование положительных качеств личности.</a:t>
            </a:r>
            <a:endParaRPr lang="ru-RU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lvl="0" indent="44958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Проведение самостоятельных занятий по коррекции осанки и телосложения.</a:t>
            </a:r>
            <a:endParaRPr lang="ru-RU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lvl="0" indent="44958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Восстановительный массаж.</a:t>
            </a:r>
            <a:endParaRPr lang="ru-RU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lvl="0" indent="44958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Проведение банных процедур.</a:t>
            </a:r>
            <a:endParaRPr lang="ru-RU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lvl="0" indent="44958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Первая помощь во время занятий физической культурой и спортом.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937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063" y="1356924"/>
            <a:ext cx="11284528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СПОСОБЫ ДВИГАТЕЛЬНОЙ (ФИЗКУЛЬТУРНОЙ) ДЕЯТЕЛЬНОСТИ – 7 часов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cs typeface="+mn-cs"/>
            </a:endParaRPr>
          </a:p>
          <a:p>
            <a:pPr marL="44958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                         Организация и проведение самостоятельных занятий физической культурой.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 </a:t>
            </a:r>
          </a:p>
          <a:p>
            <a:pPr marL="44958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Подготовка к занятиям физической культурой.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cs typeface="+mn-cs"/>
            </a:endParaRPr>
          </a:p>
          <a:p>
            <a:pPr marL="0" marR="0" lvl="0" indent="44958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Выбор упражнений и составление индивидуальных комплексов для утренней зарядки, физкультминуток и   </a:t>
            </a:r>
          </a:p>
          <a:p>
            <a:pPr marL="0" marR="0" lvl="0" indent="44958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физкультурных пауз (подвижных перемен).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cs typeface="+mn-cs"/>
            </a:endParaRPr>
          </a:p>
          <a:p>
            <a:pPr marL="0" marR="0" lvl="0" indent="44958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Планирование занятий физической подготовкой.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cs typeface="+mn-cs"/>
            </a:endParaRPr>
          </a:p>
          <a:p>
            <a:pPr marL="0" marR="0" lvl="0" indent="44958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Проведение самостоятельных занятий прикладной физической подготовкой.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cs typeface="+mn-cs"/>
            </a:endParaRPr>
          </a:p>
          <a:p>
            <a:pPr marL="0" marR="0" lvl="0" indent="44958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Организация досуга средствами физической культуры.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cs typeface="+mn-cs"/>
            </a:endParaRPr>
          </a:p>
          <a:p>
            <a:pPr marL="0" marR="0" lvl="0" indent="44958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                                        Оценка эффективности занятий физической культурой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</a:p>
          <a:p>
            <a:pPr marL="0" marR="0" lvl="0" indent="44958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Самонаблюдение и самоконтроль.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cs typeface="+mn-cs"/>
            </a:endParaRPr>
          </a:p>
          <a:p>
            <a:pPr marL="0" marR="0" lvl="0" indent="44958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Оценка эффективности занятий физкультурно-оздоровительной деятельностью.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cs typeface="+mn-cs"/>
            </a:endParaRPr>
          </a:p>
          <a:p>
            <a:pPr marL="0" marR="0" lvl="0" indent="44958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Оценка техники движений, способы выявления и устранения ошибок в технике выполнения упражнений  </a:t>
            </a:r>
          </a:p>
          <a:p>
            <a:pPr marL="0" marR="0" lvl="0" indent="44958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(технических ошибок).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cs typeface="+mn-cs"/>
            </a:endParaRPr>
          </a:p>
          <a:p>
            <a:pPr marL="0" marR="0" lvl="0" indent="44958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Измерение резервов организма и состояния здоровья с помощью функциональных проб.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0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1609" y="671691"/>
            <a:ext cx="11627427" cy="611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СОВЕРШЕНСТВОВАНИЕ – 73 часа.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оздоровительная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деятельность – 2 часа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.</a:t>
            </a:r>
            <a:endParaRPr lang="ru-RU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lvl="0" indent="44958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                                    Оздоровительные формы занятий в режиме учебного дня и учебной недели.</a:t>
            </a:r>
            <a:endParaRPr lang="ru-RU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lvl="0" indent="44958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                    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Индивидуальные комплексы адаптивной (лечебной) и корригирующей физической культуры.</a:t>
            </a:r>
            <a:endParaRPr lang="ru-RU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lvl="0" indent="449580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                     </a:t>
            </a: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Courier New" panose="02070309020205020404" pitchFamily="49" charset="0"/>
            </a:endParaRPr>
          </a:p>
          <a:p>
            <a:pPr lvl="0" indent="449580"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Спортивно-оздоровительная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деятельность с общеразвивающей направленностью – 71 час.</a:t>
            </a:r>
            <a:endParaRPr lang="ru-RU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lvl="0"/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					Гимнастика с основами акробатики. </a:t>
            </a:r>
            <a:endParaRPr lang="ru-RU" dirty="0" smtClean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lvl="0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Организующие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команды 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приёмы. Акробатические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упражнения 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комбинации. Ритмическая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гимнастика (девочки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).</a:t>
            </a:r>
            <a:r>
              <a:rPr lang="ru-RU" dirty="0" smtClean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Опорные прыжки. Упражнения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и комбинации на гимнастическом бревне (девочки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).</a:t>
            </a:r>
            <a:r>
              <a:rPr lang="ru-RU" dirty="0" smtClean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Упражнения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и комбинации на гимнастической перекладине (мальчики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). Упражнения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и комбинации на гимнастических брусьях: упражнения на параллельных брусьях (мальчики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);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упражнения на разновысоких брусьях (девочки).</a:t>
            </a:r>
          </a:p>
          <a:p>
            <a:pPr lvl="0"/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ru-RU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Лёгкая атлетика.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Беговые упражнения. Прыжковые упражнения. Метание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малого мяча.</a:t>
            </a:r>
          </a:p>
          <a:p>
            <a:pPr lvl="8"/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Лыжные гонки.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Передвижения на лыжах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endParaRPr lang="ru-RU" b="1" i="1" dirty="0" smtClean="0">
              <a:solidFill>
                <a:srgbClr val="000000"/>
              </a:solidFill>
              <a:latin typeface="Times New Roman" panose="02020603050405020304" pitchFamily="18" charset="0"/>
              <a:ea typeface="Courier New" panose="02070309020205020404" pitchFamily="49" charset="0"/>
            </a:endParaRPr>
          </a:p>
          <a:p>
            <a:pPr lvl="0" algn="ctr">
              <a:lnSpc>
                <a:spcPct val="115000"/>
              </a:lnSpc>
            </a:pP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                       Спортивные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игры.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endParaRPr lang="ru-RU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lvl="0" algn="ctr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Баскетбол. Игра по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правилам. Волейбол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. Игра по правилам.</a:t>
            </a:r>
            <a:endParaRPr lang="ru-RU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lvl="0" algn="ctr">
              <a:lnSpc>
                <a:spcPct val="115000"/>
              </a:lnSpc>
            </a:pP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Прикладно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-ориентированная подготовка.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endParaRPr lang="ru-RU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lvl="0" algn="ctr">
              <a:lnSpc>
                <a:spcPct val="115000"/>
              </a:lnSpc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Прикладно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-ориентированные упражнения.</a:t>
            </a:r>
            <a:endParaRPr lang="ru-RU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lvl="8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14567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2581" y="373660"/>
            <a:ext cx="9050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ТЕМАТИЧЕСКОЕ ПЛАНИРОВАНИЕ 5-9 КЛАСС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Распределение учебного времени на различные виды программного материала.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Courier New" panose="02070309020205020404" pitchFamily="49" charset="0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3413780" y="1019991"/>
          <a:ext cx="7550899" cy="583800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02673">
                  <a:extLst>
                    <a:ext uri="{9D8B030D-6E8A-4147-A177-3AD203B41FA5}">
                      <a16:colId xmlns:a16="http://schemas.microsoft.com/office/drawing/2014/main" val="903173903"/>
                    </a:ext>
                  </a:extLst>
                </a:gridCol>
                <a:gridCol w="5997612">
                  <a:extLst>
                    <a:ext uri="{9D8B030D-6E8A-4147-A177-3AD203B41FA5}">
                      <a16:colId xmlns:a16="http://schemas.microsoft.com/office/drawing/2014/main" val="1752471208"/>
                    </a:ext>
                  </a:extLst>
                </a:gridCol>
                <a:gridCol w="950614">
                  <a:extLst>
                    <a:ext uri="{9D8B030D-6E8A-4147-A177-3AD203B41FA5}">
                      <a16:colId xmlns:a16="http://schemas.microsoft.com/office/drawing/2014/main" val="88118086"/>
                    </a:ext>
                  </a:extLst>
                </a:gridCol>
              </a:tblGrid>
              <a:tr h="1510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Разделы программы (темы)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53439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Базовая часть: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2579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Знания о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ФК.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4457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Способы физкультурной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деятельности.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3253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1.2.1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Самостоятельные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занятия.</a:t>
                      </a:r>
                      <a:endParaRPr lang="ru-RU" sz="16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3178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1.2.2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Самонаблюдение и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самоконтроль.</a:t>
                      </a:r>
                      <a:endParaRPr lang="ru-RU" sz="16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270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1.2.3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эффективности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занятий.</a:t>
                      </a:r>
                      <a:endParaRPr lang="ru-RU" sz="16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0786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Физическое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совершенствование.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788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1.3.1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Физкультурно-оздоровительная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деятельность.</a:t>
                      </a:r>
                      <a:endParaRPr lang="ru-RU" sz="16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218952"/>
                  </a:ext>
                </a:extLst>
              </a:tr>
              <a:tr h="29563"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1.3.2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Спортивно-оздоровительная деятельность:</a:t>
                      </a:r>
                      <a:endParaRPr lang="ru-RU" sz="16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44118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спортивные игры;</a:t>
                      </a:r>
                      <a:endParaRPr lang="ru-RU" sz="16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71743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гимнастика 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элементами </a:t>
                      </a: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акробатики;</a:t>
                      </a:r>
                      <a:endParaRPr lang="ru-RU" sz="16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485024"/>
                  </a:ext>
                </a:extLst>
              </a:tr>
              <a:tr h="1612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легкая атлетика;</a:t>
                      </a:r>
                      <a:endParaRPr lang="ru-RU" sz="16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603383"/>
                  </a:ext>
                </a:extLst>
              </a:tr>
              <a:tr h="1615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лыжная подготовка;</a:t>
                      </a:r>
                      <a:endParaRPr lang="ru-RU" sz="16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627689"/>
                  </a:ext>
                </a:extLst>
              </a:tr>
              <a:tr h="1615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600" i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прикладно</a:t>
                      </a: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-ориентированная подготовка.</a:t>
                      </a:r>
                      <a:endParaRPr lang="ru-RU" sz="16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0687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Вариативная часть: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028202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Связанный с региональными,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национальными особенностями:</a:t>
                      </a:r>
                      <a:endParaRPr lang="ru-RU" sz="1600" b="1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896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лыжная </a:t>
                      </a: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подготовка;</a:t>
                      </a:r>
                      <a:endParaRPr lang="ru-RU" sz="16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83352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-спортивные </a:t>
                      </a: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игры.</a:t>
                      </a:r>
                      <a:endParaRPr lang="ru-RU" sz="16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276809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выбору учителя, учащихся, определяемой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самой школой:</a:t>
                      </a:r>
                      <a:endParaRPr lang="ru-RU" sz="1600" b="1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22655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спортивные игры (баскетбол, волейбол)</a:t>
                      </a:r>
                      <a:endParaRPr lang="ru-RU" sz="16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352698"/>
                  </a:ext>
                </a:extLst>
              </a:tr>
              <a:tr h="205171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672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59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88873" y="196392"/>
            <a:ext cx="75749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Распределение учебного времени на различные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виды программного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материала по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четвертям в МАОУ Лицей №1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38989" y="904278"/>
          <a:ext cx="11596255" cy="583800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43393">
                  <a:extLst>
                    <a:ext uri="{9D8B030D-6E8A-4147-A177-3AD203B41FA5}">
                      <a16:colId xmlns:a16="http://schemas.microsoft.com/office/drawing/2014/main" val="191659694"/>
                    </a:ext>
                  </a:extLst>
                </a:gridCol>
                <a:gridCol w="6124603">
                  <a:extLst>
                    <a:ext uri="{9D8B030D-6E8A-4147-A177-3AD203B41FA5}">
                      <a16:colId xmlns:a16="http://schemas.microsoft.com/office/drawing/2014/main" val="273539515"/>
                    </a:ext>
                  </a:extLst>
                </a:gridCol>
                <a:gridCol w="1191251">
                  <a:extLst>
                    <a:ext uri="{9D8B030D-6E8A-4147-A177-3AD203B41FA5}">
                      <a16:colId xmlns:a16="http://schemas.microsoft.com/office/drawing/2014/main" val="530599449"/>
                    </a:ext>
                  </a:extLst>
                </a:gridCol>
                <a:gridCol w="1278273">
                  <a:extLst>
                    <a:ext uri="{9D8B030D-6E8A-4147-A177-3AD203B41FA5}">
                      <a16:colId xmlns:a16="http://schemas.microsoft.com/office/drawing/2014/main" val="2187801540"/>
                    </a:ext>
                  </a:extLst>
                </a:gridCol>
                <a:gridCol w="1253123">
                  <a:extLst>
                    <a:ext uri="{9D8B030D-6E8A-4147-A177-3AD203B41FA5}">
                      <a16:colId xmlns:a16="http://schemas.microsoft.com/office/drawing/2014/main" val="2487704762"/>
                    </a:ext>
                  </a:extLst>
                </a:gridCol>
                <a:gridCol w="1105612">
                  <a:extLst>
                    <a:ext uri="{9D8B030D-6E8A-4147-A177-3AD203B41FA5}">
                      <a16:colId xmlns:a16="http://schemas.microsoft.com/office/drawing/2014/main" val="3406575742"/>
                    </a:ext>
                  </a:extLst>
                </a:gridCol>
              </a:tblGrid>
              <a:tr h="2595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Разделы программы (темы)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1 четверть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2 четверть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3 четверть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4 четверть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1905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Базовая часть: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24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21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22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21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784964"/>
                  </a:ext>
                </a:extLst>
              </a:tr>
              <a:tr h="1730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Знания о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ФК.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3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2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3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960947"/>
                  </a:ext>
                </a:extLst>
              </a:tr>
              <a:tr h="166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Способы физкультурной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деятельности.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4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3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771248"/>
                  </a:ext>
                </a:extLst>
              </a:tr>
              <a:tr h="133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1.2.1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Самостоятельные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занятия.</a:t>
                      </a:r>
                      <a:endParaRPr lang="ru-RU" sz="16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2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1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930556"/>
                  </a:ext>
                </a:extLst>
              </a:tr>
              <a:tr h="153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1.2.2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Самонаблюдение и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самоконтроль.</a:t>
                      </a:r>
                      <a:endParaRPr lang="ru-RU" sz="16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1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1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80184"/>
                  </a:ext>
                </a:extLst>
              </a:tr>
              <a:tr h="100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1.2.3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эффективности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занятий.</a:t>
                      </a:r>
                      <a:endParaRPr lang="ru-RU" sz="16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1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1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183280"/>
                  </a:ext>
                </a:extLst>
              </a:tr>
              <a:tr h="889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Физическое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совершенствование.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17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19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22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15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444259"/>
                  </a:ext>
                </a:extLst>
              </a:tr>
              <a:tr h="161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1.3.1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Физкультурно-оздоровительная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деятельность.</a:t>
                      </a:r>
                      <a:endParaRPr lang="ru-RU" sz="16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1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1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1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580595"/>
                  </a:ext>
                </a:extLst>
              </a:tr>
              <a:tr h="141638"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1.3.2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Спортивно-оздоровительная деятельность:</a:t>
                      </a:r>
                      <a:endParaRPr lang="ru-RU" sz="16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673370"/>
                  </a:ext>
                </a:extLst>
              </a:tr>
              <a:tr h="109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спортивные игры;</a:t>
                      </a:r>
                      <a:endParaRPr lang="ru-RU" sz="16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7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7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7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55944"/>
                  </a:ext>
                </a:extLst>
              </a:tr>
              <a:tr h="56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гимнастика 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элементами </a:t>
                      </a: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акробатики;</a:t>
                      </a:r>
                      <a:endParaRPr lang="ru-RU" sz="16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18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680750"/>
                  </a:ext>
                </a:extLst>
              </a:tr>
              <a:tr h="55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легкая атлетика;</a:t>
                      </a:r>
                      <a:endParaRPr lang="ru-RU" sz="16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8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6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6953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лыжная подготовка;</a:t>
                      </a:r>
                      <a:endParaRPr lang="ru-RU" sz="16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15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370194"/>
                  </a:ext>
                </a:extLst>
              </a:tr>
              <a:tr h="104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600" i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прикладно</a:t>
                      </a: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-ориентированная подготовка.</a:t>
                      </a:r>
                      <a:endParaRPr lang="ru-RU" sz="16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1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1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865156"/>
                  </a:ext>
                </a:extLst>
              </a:tr>
              <a:tr h="1187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Вариативная часть: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3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8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3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839997"/>
                  </a:ext>
                </a:extLst>
              </a:tr>
              <a:tr h="201796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Связанный с региональными,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национальными особенностями:</a:t>
                      </a:r>
                      <a:endParaRPr lang="ru-RU" sz="1600" b="1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091176"/>
                  </a:ext>
                </a:extLst>
              </a:tr>
              <a:tr h="85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лыжная </a:t>
                      </a: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подготовка;</a:t>
                      </a:r>
                      <a:endParaRPr lang="ru-RU" sz="16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5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29065"/>
                  </a:ext>
                </a:extLst>
              </a:tr>
              <a:tr h="790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-спортивные </a:t>
                      </a: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игры.</a:t>
                      </a:r>
                      <a:endParaRPr lang="ru-RU" sz="16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1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8254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выбору учителя, учащихся, определяемой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самой школой:</a:t>
                      </a:r>
                      <a:endParaRPr lang="ru-RU" sz="1600" b="1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281509"/>
                  </a:ext>
                </a:extLst>
              </a:tr>
              <a:tr h="447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спортивные игры (баскетбол, волейбол)</a:t>
                      </a:r>
                      <a:endParaRPr lang="ru-RU" sz="16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2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3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3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248196"/>
                  </a:ext>
                </a:extLst>
              </a:tr>
              <a:tr h="205171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1637" marR="61637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27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21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30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24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1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086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4736" y="1451229"/>
            <a:ext cx="1135726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Контрольно-оценочная деятельность.</a:t>
            </a:r>
          </a:p>
          <a:p>
            <a:pPr lvl="0" algn="ctr" defTabSz="457200"/>
            <a:endParaRPr lang="ru-RU" sz="3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57200"/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нормы оценивания </a:t>
            </a:r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учащихся, которые 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использует учитель должны </a:t>
            </a:r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 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закреплены в локальных </a:t>
            </a:r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актах образовательного 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учреждения</a:t>
            </a:r>
          </a:p>
          <a:p>
            <a:pPr lvl="0" defTabSz="457200"/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находиться в свободном </a:t>
            </a:r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доступе для 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родителей и учащихся.</a:t>
            </a:r>
            <a:endParaRPr lang="ru-RU" sz="3200" dirty="0">
              <a:solidFill>
                <a:prstClr val="black"/>
              </a:solidFill>
              <a:latin typeface="Impact" panose="020B0806030902050204"/>
            </a:endParaRPr>
          </a:p>
        </p:txBody>
      </p:sp>
    </p:spTree>
    <p:extLst>
      <p:ext uri="{BB962C8B-B14F-4D97-AF65-F5344CB8AC3E}">
        <p14:creationId xmlns:p14="http://schemas.microsoft.com/office/powerpoint/2010/main" val="661042095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57</TotalTime>
  <Words>1317</Words>
  <Application>Microsoft Office PowerPoint</Application>
  <PresentationFormat>Широкоэкранный</PresentationFormat>
  <Paragraphs>395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Calibri</vt:lpstr>
      <vt:lpstr>Century Gothic</vt:lpstr>
      <vt:lpstr>Courier New</vt:lpstr>
      <vt:lpstr>Franklin Gothic Medium</vt:lpstr>
      <vt:lpstr>Impact</vt:lpstr>
      <vt:lpstr>Times New Roman</vt:lpstr>
      <vt:lpstr>Wingdings</vt:lpstr>
      <vt:lpstr>След самолета</vt:lpstr>
      <vt:lpstr>РЕГИОНАЛЬНОЕ МЕТОДИЧЕСКОЕ ОБЪЕДИНЕНИЕ  учителей ФИЗИЧЕСКОЙ КУЛЬТУРЫ САХАЛИНСКОЙ ОБЛАСТИ                                                ДАТА ПРОВЕДЕНИЯ: 5.11.2020 Г.                             МЕСТО ПРОВЕДЕНИЯ: ГБУ ИРОСО г. Южно-Сахалинск                                                                                                                             Рук.МО: Мошкова М.Ю.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РЕГИОНАЛЬНОЕ МЕТОДИЧЕСКОЕ ОБЪЕДИНЕНИЕ  учителей ФИЗИЧЕСКОЙ КУЛЬТУРЫ САХАЛИНСКОЙ ОБЛАСТИ                                                ДАТА ПРОВЕДЕНИЯ: 5.11.2020 Г.                             МЕСТО ПРОВЕДЕНИЯ: ГБУ ИРОСО г. Южно-Сахалинск                                                                                                                             Рук.МО: Мошкова М.Ю.</dc:title>
  <dc:creator>Марина</dc:creator>
  <cp:lastModifiedBy>Марина</cp:lastModifiedBy>
  <cp:revision>9</cp:revision>
  <dcterms:created xsi:type="dcterms:W3CDTF">2020-11-04T07:41:04Z</dcterms:created>
  <dcterms:modified xsi:type="dcterms:W3CDTF">2020-11-04T08:42:20Z</dcterms:modified>
</cp:coreProperties>
</file>